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78" r:id="rId12"/>
    <p:sldId id="265" r:id="rId13"/>
    <p:sldId id="266" r:id="rId14"/>
    <p:sldId id="267" r:id="rId15"/>
    <p:sldId id="268" r:id="rId16"/>
    <p:sldId id="269" r:id="rId17"/>
    <p:sldId id="279" r:id="rId18"/>
    <p:sldId id="273" r:id="rId19"/>
    <p:sldId id="270" r:id="rId20"/>
    <p:sldId id="271" r:id="rId21"/>
    <p:sldId id="272" r:id="rId22"/>
    <p:sldId id="275" r:id="rId23"/>
    <p:sldId id="274" r:id="rId24"/>
    <p:sldId id="276" r:id="rId25"/>
    <p:sldId id="281" r:id="rId26"/>
    <p:sldId id="282" r:id="rId2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21DA1-9D60-4E0C-A227-A568C89BE6C8}" type="datetimeFigureOut">
              <a:rPr lang="pl-PL"/>
              <a:pPr>
                <a:defRPr/>
              </a:pPr>
              <a:t>2018-02-23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5D7AF-9A9F-4B23-BBFC-20737C5457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59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4979-0D7D-4A48-A516-F17B9D38A549}" type="datetimeFigureOut">
              <a:rPr lang="pl-PL"/>
              <a:pPr>
                <a:defRPr/>
              </a:pPr>
              <a:t>2018-02-23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08ED-3315-480C-8D31-213EDBABAD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91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87B5-2F95-4BA0-9184-1B7006DD3DF8}" type="datetimeFigureOut">
              <a:rPr lang="pl-PL"/>
              <a:pPr>
                <a:defRPr/>
              </a:pPr>
              <a:t>2018-02-23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C363-D99D-4FFD-A567-4960A4CCE4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823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9F267-0DB7-461C-AC1B-4C9B1F096608}" type="datetimeFigureOut">
              <a:rPr lang="pl-PL"/>
              <a:pPr>
                <a:defRPr/>
              </a:pPr>
              <a:t>2018-02-23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D718-5E4C-496C-ABD9-7B262411A0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C8FAE-4B1E-45DF-ADEB-61010EBB035F}" type="datetimeFigureOut">
              <a:rPr lang="pl-PL"/>
              <a:pPr>
                <a:defRPr/>
              </a:pPr>
              <a:t>2018-02-23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36F0-3AF2-4B6B-9689-D2C7690B87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6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FC70-511C-4220-AF45-0D9B35702AAD}" type="datetimeFigureOut">
              <a:rPr lang="pl-PL"/>
              <a:pPr>
                <a:defRPr/>
              </a:pPr>
              <a:t>2018-02-23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030E8-FED7-4232-BEC9-FCA06DF188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97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1894-B8C1-41BE-80F7-B53A3ACCAE87}" type="datetimeFigureOut">
              <a:rPr lang="pl-PL"/>
              <a:pPr>
                <a:defRPr/>
              </a:pPr>
              <a:t>2018-02-23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214F-A826-4E90-A242-C9A20D82A1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110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82824-5307-47E9-AAEB-ADB76DD490AB}" type="datetimeFigureOut">
              <a:rPr lang="pl-PL"/>
              <a:pPr>
                <a:defRPr/>
              </a:pPr>
              <a:t>2018-02-23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7FB8D-1CC9-4433-B86E-93C8384B50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67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3971C-19D2-4941-8469-0DA258A298AA}" type="datetimeFigureOut">
              <a:rPr lang="pl-PL"/>
              <a:pPr>
                <a:defRPr/>
              </a:pPr>
              <a:t>2018-02-23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1368D-8660-483D-B458-8F1A197E73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63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325CE-32CD-4440-8B37-EE9F8955B3C2}" type="datetimeFigureOut">
              <a:rPr lang="pl-PL"/>
              <a:pPr>
                <a:defRPr/>
              </a:pPr>
              <a:t>2018-02-23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2E92-9EAA-43DD-BC61-43C0DD7229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6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C53FB-CB20-4831-92C0-072BEC23B1EA}" type="datetimeFigureOut">
              <a:rPr lang="pl-PL"/>
              <a:pPr>
                <a:defRPr/>
              </a:pPr>
              <a:t>2018-02-23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EDF2-606E-4AEB-8268-1E3ED4DE45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655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DCA3E5-F343-407C-B6B0-095FC0E22E11}" type="datetimeFigureOut">
              <a:rPr lang="pl-PL"/>
              <a:pPr>
                <a:defRPr/>
              </a:pPr>
              <a:t>2018-02-23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058FDB-E1BD-47C6-8ABB-AF2C2BE587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ana-sub.com.pl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Autofit/>
          </a:bodyPr>
          <a:lstStyle/>
          <a:p>
            <a:r>
              <a:rPr lang="pl-PL" altLang="pl-PL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Analizatory i sensory tlenowe stosowane w technice nurkowej - zasada działania, metody pomiaru</a:t>
            </a:r>
            <a:r>
              <a:rPr lang="pl-PL" altLang="pl-PL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pl-PL" altLang="pl-PL" sz="2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serwis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pl-PL" altLang="pl-PL" dirty="0" smtClean="0"/>
              <a:t>Zasada działania</a:t>
            </a:r>
          </a:p>
          <a:p>
            <a:pPr marL="514350" indent="-514350">
              <a:buFont typeface="Calibri" pitchFamily="34" charset="0"/>
              <a:buAutoNum type="alphaLcPeriod"/>
            </a:pPr>
            <a:r>
              <a:rPr lang="pl-PL" altLang="pl-PL" sz="2400" dirty="0" smtClean="0"/>
              <a:t>Analizatory tlenowe</a:t>
            </a:r>
          </a:p>
          <a:p>
            <a:pPr marL="514350" indent="-514350">
              <a:buFont typeface="Calibri" pitchFamily="34" charset="0"/>
              <a:buAutoNum type="alphaLcPeriod"/>
            </a:pPr>
            <a:r>
              <a:rPr lang="pl-PL" altLang="pl-PL" sz="2400" dirty="0" smtClean="0"/>
              <a:t>Sensory tlenowe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pl-PL" altLang="pl-PL" dirty="0" smtClean="0"/>
              <a:t>Metody pomiaru</a:t>
            </a:r>
            <a:r>
              <a:rPr lang="pl-PL" altLang="pl-PL" dirty="0" smtClean="0">
                <a:latin typeface="Times New Roman" pitchFamily="18" charset="0"/>
              </a:rPr>
              <a:t> </a:t>
            </a:r>
            <a:r>
              <a:rPr lang="pl-PL" altLang="pl-PL" sz="1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l-PL" altLang="pl-PL" dirty="0" smtClean="0">
              <a:latin typeface="Times New Roman" pitchFamily="18" charset="0"/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pl-PL" altLang="pl-PL" dirty="0" smtClean="0"/>
              <a:t>Serwis</a:t>
            </a:r>
          </a:p>
          <a:p>
            <a:pPr marL="514350" indent="-514350">
              <a:buFont typeface="Arial" charset="0"/>
              <a:buNone/>
            </a:pPr>
            <a:endParaRPr lang="pl-PL" altLang="pl-PL" dirty="0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73300"/>
            <a:ext cx="3484562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altLang="pl-PL" sz="3000" dirty="0" smtClean="0"/>
              <a:t>Sensory tlenowe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altLang="pl-PL" sz="2400" dirty="0" smtClean="0"/>
              <a:t>Charakterystyki poglądowe jak zachowują się czujnik w trakcie zużywania. Pole zielone to zakres pracy mieszania gazów a pole żółte to zakres pracy w </a:t>
            </a:r>
            <a:r>
              <a:rPr lang="pl-PL" altLang="pl-PL" sz="2400" dirty="0" err="1" smtClean="0"/>
              <a:t>Rebreatherach</a:t>
            </a:r>
            <a:endParaRPr lang="pl-PL" altLang="pl-PL" sz="5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altLang="pl-PL" sz="2400" dirty="0" smtClean="0"/>
              <a:t>Widzimy duży obszar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altLang="pl-PL" sz="2400" dirty="0"/>
              <a:t> </a:t>
            </a:r>
            <a:r>
              <a:rPr lang="pl-PL" altLang="pl-PL" sz="2400" dirty="0" smtClean="0"/>
              <a:t>    liniowości dla nowych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altLang="pl-PL" sz="2400" dirty="0" smtClean="0"/>
              <a:t>     czujników i jego drastyczny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altLang="pl-PL" sz="2400" dirty="0"/>
              <a:t> </a:t>
            </a:r>
            <a:r>
              <a:rPr lang="pl-PL" altLang="pl-PL" sz="2400" dirty="0" smtClean="0"/>
              <a:t>    spadek dla już zużytych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altLang="pl-PL" sz="2400" dirty="0" smtClean="0"/>
              <a:t>     czujników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altLang="pl-PL" sz="2400" dirty="0" smtClean="0"/>
              <a:t>W dosyć wysokich ciśnieniach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pl-PL" altLang="pl-PL" sz="2400" dirty="0" smtClean="0"/>
              <a:t>     cząstkowych tlenu &gt; 2.8 </a:t>
            </a:r>
            <a:r>
              <a:rPr lang="pl-PL" altLang="pl-PL" sz="2400" dirty="0" err="1" smtClean="0"/>
              <a:t>bara</a:t>
            </a:r>
            <a:endParaRPr lang="pl-PL" altLang="pl-PL" sz="2400" dirty="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pl-PL" altLang="pl-PL" sz="2400" dirty="0" smtClean="0"/>
              <a:t>     nawet nowy czujnik przestaje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pl-PL" altLang="pl-PL" sz="2400" dirty="0" smtClean="0"/>
              <a:t>     działać liniowo.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pl-PL" altLang="pl-PL" sz="2200" dirty="0" smtClean="0"/>
          </a:p>
        </p:txBody>
      </p:sp>
      <p:pic>
        <p:nvPicPr>
          <p:cNvPr id="11268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36" y="2852936"/>
            <a:ext cx="4324350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01332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7000" dirty="0" smtClean="0"/>
              <a:t>Sensory tlenowe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5000" dirty="0"/>
              <a:t>Producenci analizatorów wyposażają układy wejściowe w regulację </a:t>
            </a:r>
            <a:r>
              <a:rPr lang="pl-PL" sz="5000" dirty="0" smtClean="0"/>
              <a:t>wzmocnienia ( x 3),  czyli właśnie naszą kalibrację. Na wykresie widoczne </a:t>
            </a:r>
            <a:r>
              <a:rPr lang="pl-PL" sz="5000" dirty="0"/>
              <a:t>są różne </a:t>
            </a:r>
            <a:r>
              <a:rPr lang="pl-PL" sz="5000" dirty="0" smtClean="0"/>
              <a:t>poziomy obszarów  pracy dla czujnika </a:t>
            </a:r>
            <a:r>
              <a:rPr lang="pl-PL" sz="5000" dirty="0"/>
              <a:t>nowego, używanego </a:t>
            </a:r>
            <a:r>
              <a:rPr lang="pl-PL" sz="5000" dirty="0" smtClean="0"/>
              <a:t>i starego</a:t>
            </a:r>
            <a:r>
              <a:rPr lang="pl-PL" sz="5000" dirty="0"/>
              <a:t>, </a:t>
            </a:r>
            <a:r>
              <a:rPr lang="pl-PL" sz="5000" dirty="0" smtClean="0"/>
              <a:t>w których one działają i nie działają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50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5000" dirty="0" smtClean="0"/>
              <a:t> Producenci  analizatorów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5000" dirty="0" smtClean="0"/>
              <a:t>      ograniczeniem zakresu regulacji,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5000" dirty="0" smtClean="0"/>
              <a:t>      mogą też ograniczyć działanie starych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5000" dirty="0" smtClean="0"/>
              <a:t>      czujników. Tak też postępują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5000" dirty="0" smtClean="0"/>
              <a:t>      producenci elektroniki do CCR.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50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5000" dirty="0" smtClean="0"/>
              <a:t> Sensory medyczne mają błędy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5000" dirty="0" smtClean="0"/>
              <a:t>       liniowości do 1% i zakres  ppO2 do 1 </a:t>
            </a:r>
            <a:r>
              <a:rPr lang="pl-PL" sz="5000" dirty="0" err="1" smtClean="0"/>
              <a:t>ata</a:t>
            </a:r>
            <a:r>
              <a:rPr lang="pl-PL" sz="5000" dirty="0" smtClean="0"/>
              <a:t>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5000" dirty="0" smtClean="0"/>
              <a:t>       sensory do CCR mają błąd do 2% i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5000" dirty="0" smtClean="0"/>
              <a:t>       zakres pracy ppO2 do 2 </a:t>
            </a:r>
            <a:r>
              <a:rPr lang="pl-PL" sz="5000" dirty="0" err="1" smtClean="0"/>
              <a:t>ata</a:t>
            </a:r>
            <a:r>
              <a:rPr lang="pl-PL" sz="5000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dirty="0"/>
          </a:p>
        </p:txBody>
      </p:sp>
      <p:pic>
        <p:nvPicPr>
          <p:cNvPr id="12292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24199"/>
            <a:ext cx="3922713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pl-PL" sz="3000" dirty="0" smtClean="0"/>
              <a:t>Sensory tlenowe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z="3000" dirty="0" smtClean="0"/>
              <a:t>Napięcie</a:t>
            </a:r>
            <a:r>
              <a:rPr lang="pl-PL" altLang="pl-PL" sz="3000" dirty="0" smtClean="0">
                <a:latin typeface="Times New Roman" pitchFamily="18" charset="0"/>
              </a:rPr>
              <a:t> </a:t>
            </a:r>
            <a:r>
              <a:rPr lang="pl-PL" altLang="pl-PL" sz="3000" dirty="0" smtClean="0"/>
              <a:t>generowane przez elektrochemiczne czujniki tlenu zależy nie tylko od ciśnienia PO2 ale również od temperatury otoczenia 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z="3000" dirty="0" smtClean="0"/>
              <a:t>Wzrost temperatury o 1 0C powoduje zmianę wielkości prądu o 2.5 %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z="3000" dirty="0" smtClean="0"/>
              <a:t>Na szczęście współczesne sensory tlenowe posiadają wewnątrz wbudowany układ kompensujący zmiany temperatury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Sensory tlenowe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 smtClean="0"/>
              <a:t>Kompensacja temperatury wykonywana jest za pomocą odpowiednich termistorów </a:t>
            </a:r>
            <a:r>
              <a:rPr lang="pl-PL" sz="2400" dirty="0"/>
              <a:t> </a:t>
            </a:r>
            <a:r>
              <a:rPr lang="pl-PL" sz="1800" dirty="0" smtClean="0"/>
              <a:t>(typ </a:t>
            </a:r>
            <a:r>
              <a:rPr lang="pl-PL" sz="1800" dirty="0"/>
              <a:t>opornika, którego rezystancja </a:t>
            </a:r>
            <a:r>
              <a:rPr lang="pl-PL" sz="1800" dirty="0" smtClean="0"/>
              <a:t>znacznie </a:t>
            </a:r>
            <a:r>
              <a:rPr lang="pl-PL" sz="1800" dirty="0"/>
              <a:t>zależy od </a:t>
            </a:r>
            <a:r>
              <a:rPr lang="pl-PL" sz="1800" dirty="0" smtClean="0"/>
              <a:t>temperatury)</a:t>
            </a:r>
            <a:r>
              <a:rPr lang="pl-PL" sz="2400" dirty="0" smtClean="0"/>
              <a:t> o odwrotnej termicznej charakterystyce  w stosunku do charakterystyki czujnika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3570288"/>
            <a:ext cx="496887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Sensory tlenowe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600" dirty="0" smtClean="0"/>
              <a:t>Ciśnienie parcjalne tlenu maleje z wysokością nad poziomem morza. Na wysokości 2.5 tyś gdzie ciśnienie atmosferyczne wynosi 0.75 </a:t>
            </a:r>
            <a:r>
              <a:rPr lang="pl-PL" sz="2600" dirty="0" err="1" smtClean="0"/>
              <a:t>bara</a:t>
            </a:r>
            <a:r>
              <a:rPr lang="pl-PL" sz="2600" dirty="0" smtClean="0"/>
              <a:t> PO2 wynosi tylko 0.16 </a:t>
            </a:r>
            <a:r>
              <a:rPr lang="pl-PL" sz="2600" dirty="0" err="1" smtClean="0"/>
              <a:t>bara</a:t>
            </a:r>
            <a:r>
              <a:rPr lang="pl-PL" sz="2600" dirty="0" smtClean="0"/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600" dirty="0" smtClean="0"/>
              <a:t>Pomiar analizatorem skalibrowanym na poziomie morza gazu EAN 32 na tej wysokości wykaże  że jest go tylko 32 x 0.75 = 24% tlenu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600" dirty="0" smtClean="0"/>
              <a:t>W związku z tym dokonując pomiarów na wysokości musimy znać ciśnienie atmosferyczne i przeliczyć jaką faktyczne mieszankę mamy w butli. Czyli jak z pomiarów wyjdzie nam 24 a </a:t>
            </a:r>
            <a:r>
              <a:rPr lang="pl-PL" sz="2600" dirty="0" err="1" smtClean="0"/>
              <a:t>ciś</a:t>
            </a:r>
            <a:r>
              <a:rPr lang="pl-PL" sz="2600" dirty="0" smtClean="0"/>
              <a:t>. zewnętrzne wynosi 0.75 </a:t>
            </a:r>
            <a:r>
              <a:rPr lang="pl-PL" sz="2600" dirty="0" err="1" smtClean="0"/>
              <a:t>bara</a:t>
            </a:r>
            <a:r>
              <a:rPr lang="pl-PL" sz="2600" dirty="0" smtClean="0"/>
              <a:t> to w butli mamy dalej mieszankę 24/0.75 = 32%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600" dirty="0" smtClean="0"/>
              <a:t>Niemniej jednak aby nie popełniać błędów z przeliczaniem najlepszym rozwiązaniem jest w takich warunkach kalibracja ( o ile się da) tak jakby wokół nas nadal było 0,21 </a:t>
            </a:r>
            <a:r>
              <a:rPr lang="pl-PL" sz="2600" dirty="0" err="1" smtClean="0"/>
              <a:t>bara</a:t>
            </a:r>
            <a:r>
              <a:rPr lang="pl-PL" sz="2600" dirty="0" smtClean="0"/>
              <a:t> O2 czyli kalibrujemy na 21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600" dirty="0" smtClean="0"/>
              <a:t>Zaleca się używanie max. świeżego sensora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847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500" dirty="0" smtClean="0"/>
              <a:t>Sensory tlenu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 smtClean="0"/>
              <a:t>Sensory tlenu różnią się napięciem wyjściowym, sposobem połączenia z analizatorem oraz kształtem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4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 smtClean="0"/>
              <a:t>Najczęściej spotykane to sensory o napięciu wyjściowym 8-13mV np. R-17, R-22, O-13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 smtClean="0"/>
              <a:t>Druga grupa to sensory o napięciu wyjściowym 20-25mV np. R-33S1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Połączenia z analizatorem mogą być za pomocą systemu mini </a:t>
            </a:r>
            <a:r>
              <a:rPr lang="pl-PL" sz="2400" dirty="0" err="1"/>
              <a:t>jack</a:t>
            </a:r>
            <a:r>
              <a:rPr lang="pl-PL" sz="2400" dirty="0"/>
              <a:t>, 2 lub 3 pin złącze typu </a:t>
            </a:r>
            <a:r>
              <a:rPr lang="pl-PL" sz="2400" dirty="0" err="1"/>
              <a:t>molex</a:t>
            </a:r>
            <a:r>
              <a:rPr lang="pl-PL" sz="2400" dirty="0"/>
              <a:t> lub </a:t>
            </a:r>
            <a:r>
              <a:rPr lang="pl-PL" sz="2400" dirty="0" err="1"/>
              <a:t>coaxialne</a:t>
            </a:r>
            <a:r>
              <a:rPr lang="pl-PL" sz="2400" dirty="0"/>
              <a:t>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2400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7040562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3292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Sensory tlenowe</a:t>
            </a:r>
            <a:endParaRPr lang="pl-PL" sz="26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600" dirty="0" smtClean="0"/>
              <a:t>Sensory stosowane w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600" dirty="0"/>
              <a:t> </a:t>
            </a:r>
            <a:r>
              <a:rPr lang="pl-PL" sz="2600" dirty="0" smtClean="0"/>
              <a:t>    </a:t>
            </a:r>
            <a:r>
              <a:rPr lang="pl-PL" sz="2600" dirty="0" err="1"/>
              <a:t>R</a:t>
            </a:r>
            <a:r>
              <a:rPr lang="pl-PL" sz="2600" dirty="0" err="1" smtClean="0"/>
              <a:t>ebreatherach</a:t>
            </a:r>
            <a:endParaRPr lang="pl-PL" sz="26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600" dirty="0" smtClean="0"/>
              <a:t>     pokazują na wyświetlaczach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600" dirty="0" smtClean="0"/>
              <a:t>     ( </a:t>
            </a:r>
            <a:r>
              <a:rPr lang="pl-PL" sz="2600" dirty="0" err="1" smtClean="0"/>
              <a:t>handsetach</a:t>
            </a:r>
            <a:r>
              <a:rPr lang="pl-PL" sz="2600" dirty="0" smtClean="0"/>
              <a:t> ) </a:t>
            </a:r>
            <a:r>
              <a:rPr lang="pl-PL" sz="2600" dirty="0" err="1" smtClean="0"/>
              <a:t>ciś</a:t>
            </a:r>
            <a:r>
              <a:rPr lang="pl-PL" sz="2600" dirty="0" smtClean="0"/>
              <a:t>. </a:t>
            </a:r>
            <a:r>
              <a:rPr lang="pl-PL" sz="2600" dirty="0" err="1" smtClean="0"/>
              <a:t>parcialne</a:t>
            </a:r>
            <a:endParaRPr lang="pl-PL" sz="26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600" dirty="0" smtClean="0"/>
              <a:t>     tlenu w pętli oddechowej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6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600" dirty="0" smtClean="0"/>
              <a:t>Sensory stosowane w </a:t>
            </a:r>
            <a:r>
              <a:rPr lang="pl-PL" sz="2600" dirty="0" err="1" smtClean="0"/>
              <a:t>rebreatherach</a:t>
            </a:r>
            <a:r>
              <a:rPr lang="pl-PL" sz="2600" dirty="0" smtClean="0"/>
              <a:t>  posiadają również specjalną membranę </a:t>
            </a:r>
            <a:r>
              <a:rPr lang="pl-PL" sz="2600" dirty="0" err="1" smtClean="0"/>
              <a:t>hydrophobową</a:t>
            </a:r>
            <a:r>
              <a:rPr lang="pl-PL" sz="2600" dirty="0" smtClean="0"/>
              <a:t> chroniącą  wnętrze sensora przed wilgocią w związku z tym są dla nich specjalnie dedykowane sensory</a:t>
            </a:r>
            <a:endParaRPr lang="pl-PL" sz="2600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93850"/>
            <a:ext cx="32893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>
            <a:normAutofit/>
          </a:bodyPr>
          <a:lstStyle/>
          <a:p>
            <a:r>
              <a:rPr lang="pl-PL" altLang="pl-PL" dirty="0" smtClean="0"/>
              <a:t>Sensory tlenowe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z="2400" dirty="0" smtClean="0"/>
              <a:t>Są wykorzystywane również w instalacjach mieszających gaz w sposób ciągły do 40 % O2</a:t>
            </a:r>
            <a:r>
              <a:rPr lang="pl-PL" altLang="pl-PL" sz="2400" dirty="0" smtClean="0">
                <a:latin typeface="Times New Roman" pitchFamily="18" charset="0"/>
              </a:rPr>
              <a:t> </a:t>
            </a:r>
            <a:endParaRPr lang="pl-PL" altLang="pl-PL" sz="4800" dirty="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pl-PL" altLang="pl-PL" sz="4800" dirty="0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994025"/>
            <a:ext cx="5795963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5172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pl-PL" altLang="pl-PL" sz="3100" dirty="0" smtClean="0"/>
              <a:t>Metody pomiaru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altLang="pl-PL" sz="2600" dirty="0" smtClean="0"/>
              <a:t>Przed przystąpieniem do pomiarów należy włączyć analizator, sprawdzić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600" dirty="0"/>
              <a:t> </a:t>
            </a:r>
            <a:r>
              <a:rPr lang="pl-PL" altLang="pl-PL" sz="2600" dirty="0" smtClean="0"/>
              <a:t>     stan baterii i skalibrować go by wyznaczyć dla układu aktualny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600" dirty="0" smtClean="0"/>
              <a:t>      poziom odniesienia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altLang="pl-PL" sz="2600" dirty="0" smtClean="0"/>
              <a:t>Kalibracji w warunkach polowych wykonujemy najczęściej przyjmując że w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600" dirty="0"/>
              <a:t> </a:t>
            </a:r>
            <a:r>
              <a:rPr lang="pl-PL" altLang="pl-PL" sz="2600" dirty="0" smtClean="0"/>
              <a:t>     powietrzu jest 20,9% tlenu. Można też dokonywać kalibracji na czystym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600" dirty="0"/>
              <a:t> </a:t>
            </a:r>
            <a:r>
              <a:rPr lang="pl-PL" altLang="pl-PL" sz="2600" dirty="0" smtClean="0"/>
              <a:t>     tlenie lub na innym wzorcowym gazie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altLang="pl-PL" sz="2600" dirty="0" smtClean="0"/>
              <a:t>Kalibracje to takie wzmocnienie sygnału pochodzącego od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600" dirty="0"/>
              <a:t> </a:t>
            </a:r>
            <a:r>
              <a:rPr lang="pl-PL" altLang="pl-PL" sz="2600" dirty="0" smtClean="0"/>
              <a:t>     sensora aby na wyświetlaczu pojawiła się wartość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600" dirty="0" smtClean="0"/>
              <a:t>      21 lub 20,9. To </a:t>
            </a:r>
            <a:r>
              <a:rPr lang="pl-PL" altLang="pl-PL" sz="2600" dirty="0"/>
              <a:t>wzmocnienie </a:t>
            </a:r>
            <a:r>
              <a:rPr lang="pl-PL" altLang="pl-PL" sz="2600" dirty="0" smtClean="0"/>
              <a:t>jest zapamiętywane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600" dirty="0"/>
              <a:t> </a:t>
            </a:r>
            <a:r>
              <a:rPr lang="pl-PL" altLang="pl-PL" sz="2600" dirty="0" smtClean="0"/>
              <a:t>     i wykorzystywane </a:t>
            </a:r>
            <a:r>
              <a:rPr lang="pl-PL" altLang="pl-PL" sz="2600" dirty="0"/>
              <a:t> </a:t>
            </a:r>
            <a:r>
              <a:rPr lang="pl-PL" altLang="pl-PL" sz="2600" dirty="0" smtClean="0"/>
              <a:t>w </a:t>
            </a:r>
            <a:r>
              <a:rPr lang="pl-PL" altLang="pl-PL" sz="2600" dirty="0"/>
              <a:t>kolejnej fazie pracy </a:t>
            </a:r>
            <a:r>
              <a:rPr lang="pl-PL" altLang="pl-PL" sz="2600" dirty="0" smtClean="0"/>
              <a:t>urządzenia</a:t>
            </a:r>
            <a:r>
              <a:rPr lang="pl-PL" altLang="pl-PL" sz="2600" dirty="0"/>
              <a:t> </a:t>
            </a:r>
            <a:r>
              <a:rPr lang="pl-PL" altLang="pl-PL" sz="2600" dirty="0" smtClean="0"/>
              <a:t>aż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600" dirty="0"/>
              <a:t> </a:t>
            </a:r>
            <a:r>
              <a:rPr lang="pl-PL" altLang="pl-PL" sz="2600" dirty="0" smtClean="0"/>
              <a:t>     </a:t>
            </a:r>
            <a:r>
              <a:rPr lang="pl-PL" altLang="pl-PL" sz="2600" dirty="0"/>
              <a:t>do momentu rozpoczęcia nowej </a:t>
            </a:r>
            <a:r>
              <a:rPr lang="pl-PL" altLang="pl-PL" sz="2600" dirty="0" smtClean="0"/>
              <a:t>kalibracji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altLang="pl-PL" sz="2600" dirty="0" smtClean="0"/>
              <a:t>Kalibracji w warunkach wysokogórskich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600" dirty="0"/>
              <a:t> </a:t>
            </a:r>
            <a:r>
              <a:rPr lang="pl-PL" altLang="pl-PL" sz="2600" dirty="0" smtClean="0"/>
              <a:t>     powinno się dokonywać identycznie tak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600" dirty="0"/>
              <a:t> </a:t>
            </a:r>
            <a:r>
              <a:rPr lang="pl-PL" altLang="pl-PL" sz="2600" dirty="0" smtClean="0"/>
              <a:t>     jak na poziomie morza. Problemem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600" dirty="0"/>
              <a:t> </a:t>
            </a:r>
            <a:r>
              <a:rPr lang="pl-PL" altLang="pl-PL" sz="2600" dirty="0" smtClean="0"/>
              <a:t>     może być brak regulacji wzmocnienia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600" dirty="0"/>
              <a:t> </a:t>
            </a:r>
            <a:r>
              <a:rPr lang="pl-PL" altLang="pl-PL" sz="2600" dirty="0" smtClean="0"/>
              <a:t>     sygnału przy dużych wysokościach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600" dirty="0"/>
              <a:t> </a:t>
            </a:r>
            <a:r>
              <a:rPr lang="pl-PL" altLang="pl-PL" sz="2600" dirty="0" smtClean="0"/>
              <a:t>     szczególnie przy starym czujniku. Można też do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600" dirty="0"/>
              <a:t> </a:t>
            </a:r>
            <a:r>
              <a:rPr lang="pl-PL" altLang="pl-PL" sz="2600" dirty="0" smtClean="0"/>
              <a:t>     takich celów użyć analizatora wyskalowanego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pl-PL" altLang="pl-PL" sz="2600" dirty="0"/>
              <a:t> </a:t>
            </a:r>
            <a:r>
              <a:rPr lang="pl-PL" altLang="pl-PL" sz="2600" dirty="0" smtClean="0"/>
              <a:t>     bezpośrednio  na ciśnienie parcjalne tlenu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644" y="4005064"/>
            <a:ext cx="2755355" cy="275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Metody pomiaru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 smtClean="0"/>
              <a:t>Aby w warunkach powierzchniowych otrzymać wiarygodny pomiar należy wykonywać go przy przepływie gazu z butli w zakresie 0.5 do 5 l/min a najlepiej ok. 2l/min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 smtClean="0"/>
              <a:t>Do tego aby utrzymać taki przepływ używa się specjalnych </a:t>
            </a:r>
            <a:r>
              <a:rPr lang="pl-PL" sz="2400" dirty="0" err="1" smtClean="0"/>
              <a:t>restryktorów</a:t>
            </a:r>
            <a:endParaRPr lang="pl-PL" sz="24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804862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altLang="pl-PL" sz="3000" dirty="0" smtClean="0"/>
              <a:t>Analizatory tlenowe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altLang="pl-PL" sz="3000" dirty="0" smtClean="0"/>
              <a:t>Służą do oznaczania frakcji tlenu w sporządzonej sztucznej mieszaninie oddechowej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altLang="pl-PL" sz="3000" dirty="0" smtClean="0"/>
              <a:t>Najpowszechniejszą metodą pomiarową stosowaną w przenośnych analizatorach tlenowych jest tzw. metoda elektrochemiczna.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l-PL" altLang="pl-PL" sz="3000" dirty="0" smtClean="0"/>
              <a:t>Bazuje ona pomiarze napięcia elektrycznego generowanego w czujniku tlenowym, które zależne jest od ciśnienia parcjalnego tlenu w otaczającej czujnik atmosferze.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Metody pomiaru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 err="1"/>
              <a:t>Restryktory</a:t>
            </a:r>
            <a:r>
              <a:rPr lang="pl-PL" sz="2400" dirty="0"/>
              <a:t> przepływu to proste </a:t>
            </a:r>
            <a:r>
              <a:rPr lang="pl-PL" sz="2400" dirty="0" smtClean="0"/>
              <a:t>urządzenia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dirty="0"/>
              <a:t> </a:t>
            </a:r>
            <a:r>
              <a:rPr lang="pl-PL" sz="2400" dirty="0" smtClean="0"/>
              <a:t>    </a:t>
            </a:r>
            <a:r>
              <a:rPr lang="pl-PL" sz="2400" dirty="0"/>
              <a:t>tłumiące wypływ gazu z </a:t>
            </a:r>
            <a:r>
              <a:rPr lang="pl-PL" sz="2400" dirty="0" smtClean="0"/>
              <a:t>butli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 err="1"/>
              <a:t>Restryktory</a:t>
            </a:r>
            <a:r>
              <a:rPr lang="pl-PL" sz="2400" dirty="0"/>
              <a:t> są tak </a:t>
            </a:r>
            <a:r>
              <a:rPr lang="pl-PL" sz="2400" dirty="0" smtClean="0"/>
              <a:t>wyregulowane </a:t>
            </a:r>
            <a:r>
              <a:rPr lang="pl-PL" sz="2400" dirty="0"/>
              <a:t>że po wkręceniu do gniazda butli typu DIN i </a:t>
            </a:r>
            <a:r>
              <a:rPr lang="pl-PL" sz="2400" dirty="0" smtClean="0"/>
              <a:t>odkręceniu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dirty="0"/>
              <a:t> </a:t>
            </a:r>
            <a:r>
              <a:rPr lang="pl-PL" sz="2400" dirty="0" smtClean="0"/>
              <a:t>    </a:t>
            </a:r>
            <a:r>
              <a:rPr lang="pl-PL" sz="2400" dirty="0"/>
              <a:t>zaworu butli wypływ gazu </a:t>
            </a:r>
            <a:r>
              <a:rPr lang="pl-PL" sz="2400" dirty="0" smtClean="0"/>
              <a:t>jest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dirty="0"/>
              <a:t> </a:t>
            </a:r>
            <a:r>
              <a:rPr lang="pl-PL" sz="2400" dirty="0" smtClean="0"/>
              <a:t>    </a:t>
            </a:r>
            <a:r>
              <a:rPr lang="pl-PL" sz="2400" dirty="0"/>
              <a:t>tłumiony do wielkości </a:t>
            </a:r>
            <a:r>
              <a:rPr lang="pl-PL" sz="2400" dirty="0" smtClean="0"/>
              <a:t>około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dirty="0"/>
              <a:t> </a:t>
            </a:r>
            <a:r>
              <a:rPr lang="pl-PL" sz="2400" dirty="0" smtClean="0"/>
              <a:t>    </a:t>
            </a:r>
            <a:r>
              <a:rPr lang="pl-PL" sz="2400" dirty="0"/>
              <a:t>2l/min. Pozwala to </a:t>
            </a:r>
            <a:r>
              <a:rPr lang="pl-PL" sz="2400" dirty="0" smtClean="0"/>
              <a:t>dokonywać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dirty="0"/>
              <a:t> </a:t>
            </a:r>
            <a:r>
              <a:rPr lang="pl-PL" sz="2400" dirty="0" smtClean="0"/>
              <a:t>    </a:t>
            </a:r>
            <a:r>
              <a:rPr lang="pl-PL" sz="2400" dirty="0"/>
              <a:t>pomiarów wielu butli w </a:t>
            </a:r>
            <a:r>
              <a:rPr lang="pl-PL" sz="2400" dirty="0" smtClean="0"/>
              <a:t>miarę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dirty="0"/>
              <a:t> </a:t>
            </a:r>
            <a:r>
              <a:rPr lang="pl-PL" sz="2400" dirty="0" smtClean="0"/>
              <a:t>    stałych warunkach przepływu.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sz="2400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3501008"/>
            <a:ext cx="42672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57" y="1268760"/>
            <a:ext cx="1852131" cy="18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r>
              <a:rPr lang="pl-PL" altLang="pl-PL" smtClean="0"/>
              <a:t>Metody pomiaru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z="2000" smtClean="0"/>
              <a:t>Dodatkowo jeśli wypływ gazu jest za duży lub za mały mamy możliwość pewnej regulacji  przepływu za pomocą dodatkowej śruby regulacyjnej.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z="2000" smtClean="0"/>
              <a:t> Do niektórych zastosowań można też stosować innego typu restryktory oparte na zasadzie tłumienia przepływu poprzez swój odpowiedni kształt, wielkość i rozkład kanalików doprowadzających gaz oraz otworki odpowietrzające. 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89108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10000"/>
            <a:ext cx="190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57676"/>
            <a:ext cx="317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4183063"/>
            <a:ext cx="3275012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smtClean="0"/>
              <a:t>Metody pomiarowe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mtClean="0"/>
              <a:t>Najgorszym sposobem pomiaru jest odkręcanie butli bez restryktora i przystawianie do niego sensora beż żadnej restrykcji.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mtClean="0"/>
              <a:t>Pomiaru należy dokonywać w dobrze wentylowanym pomieszczeniu lub na otwartej przestrzeni unikając wiatru i deszczu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Serwis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Analizatory zasilane są bateriami 9V w związku z tym należy sprawdzać stan baterii ( </a:t>
            </a:r>
            <a:r>
              <a:rPr lang="pl-PL" dirty="0" err="1" smtClean="0"/>
              <a:t>Low</a:t>
            </a:r>
            <a:r>
              <a:rPr lang="pl-PL" dirty="0" smtClean="0"/>
              <a:t> </a:t>
            </a:r>
            <a:r>
              <a:rPr lang="pl-PL" dirty="0" err="1" smtClean="0"/>
              <a:t>battery</a:t>
            </a:r>
            <a:r>
              <a:rPr lang="pl-PL" dirty="0" smtClean="0"/>
              <a:t>) i najlepiej używać baterii alkalicznych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dirty="0" smtClean="0"/>
              <a:t>Natomiast sensory </a:t>
            </a:r>
            <a:r>
              <a:rPr lang="pl-PL" dirty="0"/>
              <a:t>tlenowe to dość kapryśne urządzenia, których </a:t>
            </a:r>
            <a:r>
              <a:rPr lang="pl-PL" dirty="0" smtClean="0"/>
              <a:t>trwałość </a:t>
            </a:r>
            <a:r>
              <a:rPr lang="pl-PL" dirty="0"/>
              <a:t>nie przekracza </a:t>
            </a:r>
            <a:r>
              <a:rPr lang="pl-PL" dirty="0" smtClean="0"/>
              <a:t>zazwyczaj 3 </a:t>
            </a:r>
            <a:r>
              <a:rPr lang="pl-PL" dirty="0"/>
              <a:t>lat. Należy je chronić przed wilgocią, wysoką (&gt;50ºC) lub niską (&lt;0ºC) temperaturą i długotrwałym działaniem tlenu lub mieszanin o wysokiej jego zawartości (niepożądany efekt pamięci</a:t>
            </a:r>
            <a:r>
              <a:rPr lang="pl-PL" dirty="0" smtClean="0"/>
              <a:t>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Serwis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mtClean="0"/>
              <a:t>Otwarte najlepiej przechowywać  </a:t>
            </a:r>
            <a:r>
              <a:rPr lang="pl-PL" dirty="0" smtClean="0"/>
              <a:t>zamknięte specjalnym nakręcanym korkiem najlepiej  </a:t>
            </a:r>
            <a:r>
              <a:rPr lang="pl-PL" dirty="0"/>
              <a:t>w woreczku strunowym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25875"/>
            <a:ext cx="374332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Zdjęcie użytkownika Jacek Zachara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02063"/>
            <a:ext cx="3776663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Serwis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/>
              <a:t>System oznaczania sensorów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/>
              <a:t>K7 data produkcji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listopad 2017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 smtClean="0"/>
              <a:t>Może  być przechowywany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do 2 lat w warunkach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pokojowych w oryginalnie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hermetycznie zamkniętych</a:t>
            </a:r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woreczkach lub puszkach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66763"/>
            <a:ext cx="4320480" cy="4272906"/>
          </a:xfrm>
          <a:prstGeom prst="rect">
            <a:avLst/>
          </a:prstGeom>
        </p:spPr>
      </p:pic>
      <p:cxnSp>
        <p:nvCxnSpPr>
          <p:cNvPr id="6" name="Łącznik prosty ze strzałką 5"/>
          <p:cNvCxnSpPr/>
          <p:nvPr/>
        </p:nvCxnSpPr>
        <p:spPr>
          <a:xfrm>
            <a:off x="3203848" y="2924944"/>
            <a:ext cx="331236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3203848" y="2924944"/>
            <a:ext cx="3312368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9"/>
            <a:ext cx="8229600" cy="1066130"/>
          </a:xfrm>
        </p:spPr>
        <p:txBody>
          <a:bodyPr/>
          <a:lstStyle/>
          <a:p>
            <a:pPr algn="r"/>
            <a:r>
              <a:rPr lang="pl-PL" sz="4800" dirty="0" smtClean="0"/>
              <a:t>Dziękuję za uwagę</a:t>
            </a:r>
            <a:br>
              <a:rPr lang="pl-PL" sz="4800" dirty="0" smtClean="0"/>
            </a:b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/>
              <a:t/>
            </a:r>
            <a:br>
              <a:rPr lang="pl-PL" sz="4800" dirty="0"/>
            </a:br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pl-PL" sz="4800" dirty="0"/>
              <a:t/>
            </a:r>
            <a:br>
              <a:rPr lang="pl-PL" sz="4800" dirty="0"/>
            </a:br>
            <a:r>
              <a:rPr lang="pl-PL" sz="4800" dirty="0" smtClean="0"/>
              <a:t/>
            </a:r>
            <a:br>
              <a:rPr lang="pl-PL" sz="4800" dirty="0" smtClean="0"/>
            </a:br>
            <a:endParaRPr lang="pl-PL" sz="4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99592" y="62068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800" dirty="0" smtClean="0"/>
          </a:p>
          <a:p>
            <a:pPr algn="ctr"/>
            <a:r>
              <a:rPr lang="pl-PL" sz="4800" dirty="0" smtClean="0"/>
              <a:t>Dziękuję za uwagę</a:t>
            </a:r>
            <a:endParaRPr lang="pl-PL" sz="4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499992" y="551723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/>
              <a:t>Jacek Zachara</a:t>
            </a:r>
          </a:p>
          <a:p>
            <a:pPr algn="r"/>
            <a:r>
              <a:rPr lang="pl-PL" dirty="0" smtClean="0">
                <a:hlinkClick r:id="rId2"/>
              </a:rPr>
              <a:t>www.moana-sub.com.pl</a:t>
            </a:r>
            <a:endParaRPr lang="pl-PL" dirty="0" smtClean="0"/>
          </a:p>
          <a:p>
            <a:pPr algn="r"/>
            <a:r>
              <a:rPr lang="pl-PL" dirty="0" smtClean="0"/>
              <a:t>+48 694727188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50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pl-PL" dirty="0" smtClean="0"/>
              <a:t>Analizatory tlenowe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z="2800" dirty="0" smtClean="0"/>
              <a:t>Najistotniejszym elementem analizatora jest czujnik tlenu- sensor oraz elektroniczny układ pomiarowy oparty na gotowym module woltomierza cyfrowego PMLCDL z wyświetlaczem </a:t>
            </a:r>
          </a:p>
          <a:p>
            <a:pPr>
              <a:buFont typeface="Arial" charset="0"/>
              <a:buNone/>
            </a:pPr>
            <a:endParaRPr lang="pl-PL" altLang="pl-PL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21367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s://sklep.avt.pl/media/products/7799925a9ca799f8c501ef7b4e4b2b6f/images/thumbnail/big_PMLCDL.jpg?lm=15156496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3908425"/>
            <a:ext cx="237966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1995488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Analizatory tlenowe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Sensor powoduje powstanie zmiennych napięciowo sygnałów elektrycznych ( </a:t>
            </a:r>
            <a:r>
              <a:rPr lang="pl-PL" sz="2400" dirty="0" smtClean="0"/>
              <a:t>od 0 do 100 </a:t>
            </a:r>
            <a:r>
              <a:rPr lang="pl-PL" sz="2400" dirty="0" err="1"/>
              <a:t>mV</a:t>
            </a:r>
            <a:r>
              <a:rPr lang="pl-PL" sz="2400" dirty="0"/>
              <a:t> ) w zależności od stężenia O2 w badanym gazie a następnie przesyła je do elektronicznego układu pomiarowego, który zamienia sygnał elektryczny na wyświetlany wynik na monitorze</a:t>
            </a:r>
            <a:r>
              <a:rPr lang="pl-PL" sz="2400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4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 smtClean="0"/>
              <a:t>Mogą być analizatory z sensorem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dirty="0"/>
              <a:t> </a:t>
            </a:r>
            <a:r>
              <a:rPr lang="pl-PL" sz="2400" dirty="0" smtClean="0"/>
              <a:t>    zewnętrznym na kabelku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33683"/>
            <a:ext cx="3179762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Analizatory tlenowe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 smtClean="0"/>
              <a:t>Lub analizatory z sensorem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2400" dirty="0" smtClean="0"/>
              <a:t>     umieszczonym wewnątrz obudowy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2400" dirty="0"/>
              <a:t> </a:t>
            </a:r>
            <a:r>
              <a:rPr lang="pl-PL" sz="2400" dirty="0" smtClean="0"/>
              <a:t>    analizatora</a:t>
            </a:r>
            <a:r>
              <a:rPr lang="pl-PL" dirty="0" smtClean="0"/>
              <a:t>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 smtClean="0"/>
              <a:t>Istotnym elementem analizatora jest też układ kalibrujący ustalający ręcznie lub automatycznie</a:t>
            </a:r>
            <a:r>
              <a:rPr lang="pl-PL" sz="2400" dirty="0"/>
              <a:t> </a:t>
            </a:r>
            <a:r>
              <a:rPr lang="pl-PL" sz="2400" dirty="0" smtClean="0"/>
              <a:t>każdorazowo aktualny poziom odniesienia (w </a:t>
            </a:r>
            <a:r>
              <a:rPr lang="pl-PL" sz="2400" dirty="0" err="1"/>
              <a:t>mV</a:t>
            </a:r>
            <a:r>
              <a:rPr lang="pl-PL" sz="2400" dirty="0"/>
              <a:t>) w </a:t>
            </a:r>
            <a:r>
              <a:rPr lang="pl-PL" sz="2400" dirty="0" smtClean="0"/>
              <a:t>stosunku, do </a:t>
            </a:r>
            <a:r>
              <a:rPr lang="pl-PL" sz="2400" dirty="0"/>
              <a:t>którego układ przelicza  </a:t>
            </a:r>
            <a:r>
              <a:rPr lang="pl-PL" sz="2400" dirty="0" smtClean="0"/>
              <a:t>na „%” wyższe </a:t>
            </a:r>
            <a:r>
              <a:rPr lang="pl-PL" sz="2400" dirty="0"/>
              <a:t>koncentracje tlenu</a:t>
            </a:r>
            <a:r>
              <a:rPr lang="pl-PL" sz="2400" dirty="0" smtClean="0"/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2400" dirty="0" smtClean="0"/>
              <a:t>Kalibracja  </a:t>
            </a:r>
            <a:r>
              <a:rPr lang="pl-PL" altLang="pl-PL" sz="2400" dirty="0"/>
              <a:t>wykorzystuje założenie, że w określonych </a:t>
            </a:r>
            <a:r>
              <a:rPr lang="pl-PL" altLang="pl-PL" sz="2400" dirty="0" smtClean="0"/>
              <a:t>warunkach (1 </a:t>
            </a:r>
            <a:r>
              <a:rPr lang="pl-PL" altLang="pl-PL" sz="2400" dirty="0" err="1" smtClean="0"/>
              <a:t>ata</a:t>
            </a:r>
            <a:r>
              <a:rPr lang="pl-PL" altLang="pl-PL" sz="2400" dirty="0" smtClean="0"/>
              <a:t>) 20.9 % tlenu </a:t>
            </a:r>
            <a:r>
              <a:rPr lang="pl-PL" altLang="pl-PL" sz="2400" dirty="0"/>
              <a:t>w powietrzu </a:t>
            </a:r>
            <a:r>
              <a:rPr lang="pl-PL" altLang="pl-PL" sz="2400" dirty="0" smtClean="0"/>
              <a:t>atmosferycznym </a:t>
            </a:r>
            <a:r>
              <a:rPr lang="pl-PL" altLang="pl-PL" sz="2400" smtClean="0"/>
              <a:t>działające na układ </a:t>
            </a:r>
            <a:r>
              <a:rPr lang="pl-PL" altLang="pl-PL" sz="2400" smtClean="0"/>
              <a:t>będzie </a:t>
            </a:r>
            <a:r>
              <a:rPr lang="pl-PL" altLang="pl-PL" sz="2400" smtClean="0"/>
              <a:t>generowało </a:t>
            </a:r>
            <a:r>
              <a:rPr lang="pl-PL" altLang="pl-PL" sz="2400" dirty="0" smtClean="0"/>
              <a:t>prąd 20,9 </a:t>
            </a:r>
            <a:r>
              <a:rPr lang="pl-PL" altLang="pl-PL" sz="2400" dirty="0" err="1" smtClean="0"/>
              <a:t>mV</a:t>
            </a:r>
            <a:endParaRPr lang="pl-PL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400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466" y="1340768"/>
            <a:ext cx="3611545" cy="270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500" dirty="0" smtClean="0"/>
              <a:t>Sensory tlenowe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800" dirty="0" smtClean="0"/>
              <a:t>Wykorzystywane są do </a:t>
            </a:r>
            <a:r>
              <a:rPr lang="pl-PL" sz="2800" dirty="0" smtClean="0"/>
              <a:t> </a:t>
            </a:r>
            <a:r>
              <a:rPr lang="pl-PL" sz="2800" dirty="0"/>
              <a:t>pomiaru </a:t>
            </a:r>
            <a:r>
              <a:rPr lang="pl-PL" sz="2800" dirty="0" smtClean="0"/>
              <a:t>zawartości </a:t>
            </a:r>
            <a:r>
              <a:rPr lang="pl-PL" sz="2800" dirty="0"/>
              <a:t>tlenu </a:t>
            </a:r>
            <a:r>
              <a:rPr lang="pl-PL" sz="2800" dirty="0" smtClean="0"/>
              <a:t>w </a:t>
            </a:r>
            <a:r>
              <a:rPr lang="pl-PL" sz="2800" dirty="0"/>
              <a:t>takich mieszankach nurkowych jak </a:t>
            </a:r>
            <a:r>
              <a:rPr lang="pl-PL" sz="2800" dirty="0" err="1"/>
              <a:t>nitrox</a:t>
            </a:r>
            <a:r>
              <a:rPr lang="pl-PL" sz="2800" dirty="0"/>
              <a:t> i </a:t>
            </a:r>
            <a:r>
              <a:rPr lang="pl-PL" sz="2800" dirty="0" err="1"/>
              <a:t>trimix</a:t>
            </a:r>
            <a:r>
              <a:rPr lang="pl-PL" sz="2800" dirty="0" smtClean="0"/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800" dirty="0"/>
              <a:t>Sensory działają w oparciu o galwano-elektryczne procesy powstające na powierzchni anody w trakcie przepływającego gazu z molekułami tlenu</a:t>
            </a:r>
            <a:r>
              <a:rPr lang="pl-PL" sz="2800" dirty="0" smtClean="0"/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800" dirty="0" smtClean="0"/>
              <a:t>Generują prąd ( napięcie ), którego wartość zależna jest od ciśnienia </a:t>
            </a:r>
            <a:r>
              <a:rPr lang="pl-PL" sz="2800" dirty="0" err="1" smtClean="0"/>
              <a:t>parcialnego</a:t>
            </a:r>
            <a:r>
              <a:rPr lang="pl-PL" sz="2800" dirty="0" smtClean="0"/>
              <a:t> tlenu w danej mieszaninie</a:t>
            </a:r>
            <a:endParaRPr lang="pl-PL" sz="28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800" dirty="0" smtClean="0"/>
              <a:t>Metoda ta została po raz pierwszy zapoczątkowana i opatentowana przez amerykańską firmę </a:t>
            </a:r>
            <a:r>
              <a:rPr lang="pl-PL" sz="2800" dirty="0" err="1" smtClean="0"/>
              <a:t>Teledyne</a:t>
            </a:r>
            <a:r>
              <a:rPr lang="pl-PL" sz="2800" dirty="0" smtClean="0"/>
              <a:t> w 1964 roku i pierwotnie wykorzystywana była przez NASA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800" dirty="0" smtClean="0"/>
              <a:t>Znanym producentem sensorów tlenowych w Europie jest firma </a:t>
            </a:r>
            <a:r>
              <a:rPr lang="pl-PL" sz="2800" dirty="0" err="1" smtClean="0"/>
              <a:t>Vandagraph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Sensory tlenowe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/>
              <a:t>Tlen przenikający przez </a:t>
            </a:r>
            <a:r>
              <a:rPr lang="pl-PL" sz="2400" dirty="0" smtClean="0"/>
              <a:t>teflonową membranę </a:t>
            </a:r>
            <a:r>
              <a:rPr lang="pl-PL" sz="2400" dirty="0"/>
              <a:t>wchodzi w reakcję z </a:t>
            </a:r>
            <a:r>
              <a:rPr lang="pl-PL" sz="2400" dirty="0" smtClean="0"/>
              <a:t>ołowianą anodą</a:t>
            </a:r>
            <a:r>
              <a:rPr lang="pl-PL" sz="2400" dirty="0"/>
              <a:t>, powodując jej utlenianie, co w otoczeniu </a:t>
            </a:r>
            <a:r>
              <a:rPr lang="pl-PL" sz="2400" dirty="0" smtClean="0"/>
              <a:t>elektrolitu ( KOH ) </a:t>
            </a:r>
            <a:r>
              <a:rPr lang="pl-PL" sz="2400" dirty="0"/>
              <a:t>doprowadza do powstania </a:t>
            </a:r>
            <a:r>
              <a:rPr lang="pl-PL" sz="2400" dirty="0" smtClean="0"/>
              <a:t>różnicy </a:t>
            </a:r>
            <a:r>
              <a:rPr lang="pl-PL" sz="2400" dirty="0"/>
              <a:t>potencjałów pomiędzy </a:t>
            </a:r>
            <a:r>
              <a:rPr lang="pl-PL" sz="2400" dirty="0" smtClean="0"/>
              <a:t>anodą </a:t>
            </a:r>
            <a:r>
              <a:rPr lang="pl-PL" sz="2400" dirty="0"/>
              <a:t>a </a:t>
            </a:r>
            <a:r>
              <a:rPr lang="pl-PL" sz="2400" dirty="0" smtClean="0"/>
              <a:t>nie utleniającą się katodą</a:t>
            </a:r>
            <a:r>
              <a:rPr lang="pl-PL" sz="2400" dirty="0"/>
              <a:t>. </a:t>
            </a:r>
            <a:endParaRPr lang="pl-PL" sz="24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dirty="0" smtClean="0"/>
              <a:t>Katoda to cienka metalowa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dirty="0"/>
              <a:t> </a:t>
            </a:r>
            <a:r>
              <a:rPr lang="pl-PL" sz="2400" dirty="0" smtClean="0"/>
              <a:t>    płytka ze złota, platyny lub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dirty="0"/>
              <a:t> </a:t>
            </a:r>
            <a:r>
              <a:rPr lang="pl-PL" sz="2400" dirty="0" smtClean="0"/>
              <a:t>    srebra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400" dirty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00463"/>
            <a:ext cx="4716462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4000" dirty="0" smtClean="0"/>
              <a:t>Sensory tlenowe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3400" dirty="0" smtClean="0"/>
              <a:t>Czas życia czujnika jest uwarunkowany wieloma czynnikami takimi jak: ilość materiału anody, grubość membrany, prąd pobierany z czujnika oraz ciśnienia parcjalnego tlenu otaczającego czujnik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3400" dirty="0" smtClean="0"/>
              <a:t>Czujniki z grubszą membraną i tym samym wydłużeniem czasu pomiaru nawet do 30 </a:t>
            </a:r>
            <a:r>
              <a:rPr lang="pl-PL" sz="3400" dirty="0" err="1" smtClean="0"/>
              <a:t>sek</a:t>
            </a:r>
            <a:r>
              <a:rPr lang="pl-PL" sz="3400" dirty="0" smtClean="0"/>
              <a:t> mają dłuższą </a:t>
            </a:r>
            <a:r>
              <a:rPr lang="pl-PL" sz="3400" dirty="0"/>
              <a:t>ż</a:t>
            </a:r>
            <a:r>
              <a:rPr lang="pl-PL" sz="3400" dirty="0" smtClean="0"/>
              <a:t>ywotność aż do 5 lat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3400" dirty="0" smtClean="0"/>
              <a:t>Odwrotnie czujniki z cieńszą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400" dirty="0"/>
              <a:t> </a:t>
            </a:r>
            <a:r>
              <a:rPr lang="pl-PL" sz="3400" dirty="0" smtClean="0"/>
              <a:t>     membraną i krótkim czasem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400" dirty="0"/>
              <a:t> </a:t>
            </a:r>
            <a:r>
              <a:rPr lang="pl-PL" sz="3400" dirty="0" smtClean="0"/>
              <a:t>     pomiaru rzędu 3- 6 sek.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400" dirty="0"/>
              <a:t> </a:t>
            </a:r>
            <a:r>
              <a:rPr lang="pl-PL" sz="3400" dirty="0" smtClean="0"/>
              <a:t>     zużywają się szybciej,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400" dirty="0"/>
              <a:t> </a:t>
            </a:r>
            <a:r>
              <a:rPr lang="pl-PL" sz="3400" dirty="0" smtClean="0"/>
              <a:t>    przeważnie w okresie 1-2 lat 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3400" dirty="0" smtClean="0"/>
              <a:t>Obok charakterystyka szybkości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400" dirty="0" smtClean="0"/>
              <a:t>     odpowiedzi </a:t>
            </a:r>
            <a:r>
              <a:rPr lang="pl-PL" sz="3400" dirty="0"/>
              <a:t>s</a:t>
            </a:r>
            <a:r>
              <a:rPr lang="pl-PL" sz="3400" dirty="0" smtClean="0"/>
              <a:t>ensora na zmiany na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400" dirty="0"/>
              <a:t> </a:t>
            </a:r>
            <a:r>
              <a:rPr lang="pl-PL" sz="3400" dirty="0" smtClean="0"/>
              <a:t>    zmiany stężenia O2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34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l-PL" dirty="0"/>
          </a:p>
        </p:txBody>
      </p:sp>
      <p:pic>
        <p:nvPicPr>
          <p:cNvPr id="9220" name="Picture 5" descr="C:\Users\Jacek\Pictures\response t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95" y="3429001"/>
            <a:ext cx="416150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Analizatory i sensory tlenowe stosowane w technice nurkowej - zasada działania, metody pomiaru i serwis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altLang="pl-PL" sz="2700" dirty="0" smtClean="0"/>
              <a:t>Sensory tlenowe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altLang="pl-PL" sz="2700" dirty="0" smtClean="0"/>
              <a:t>Poziom napięcia wyjściowego czujnika elektrochemicznego jest wprost proporcjonalny do ciśnienia </a:t>
            </a:r>
            <a:r>
              <a:rPr lang="pl-PL" altLang="pl-PL" sz="2700" dirty="0" err="1" smtClean="0"/>
              <a:t>parcjaalnego</a:t>
            </a:r>
            <a:r>
              <a:rPr lang="pl-PL" altLang="pl-PL" sz="2700" dirty="0" smtClean="0"/>
              <a:t> tlenu lecz tylko w pewnym zakresie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altLang="pl-PL" sz="2700" dirty="0" smtClean="0"/>
              <a:t>Po przekroczeniu określonego punktu zależność ta staje się nieliniowa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altLang="pl-PL" sz="2700" dirty="0" smtClean="0"/>
              <a:t>Nieliniowość rośnie w miarę wzrostu PO2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altLang="pl-PL" sz="2700" dirty="0" smtClean="0"/>
              <a:t>Przykładowo tym punktem granicznym dla czujnika R-17 to ciśnienie parcjalne O2  3 </a:t>
            </a:r>
            <a:r>
              <a:rPr lang="pl-PL" altLang="pl-PL" sz="2700" dirty="0" err="1" smtClean="0"/>
              <a:t>bara</a:t>
            </a:r>
            <a:r>
              <a:rPr lang="pl-PL" altLang="pl-PL" sz="2700" dirty="0" smtClean="0"/>
              <a:t>. Po przekroczeniu tych wielkości zależność staje się nieliniowa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4590</TotalTime>
  <Words>1799</Words>
  <Application>Microsoft Office PowerPoint</Application>
  <PresentationFormat>Pokaz na ekranie (4:3)</PresentationFormat>
  <Paragraphs>191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Analizatory i sensory tlenowe stosowane w technice nurkowej - zasada działania, metody pomiaru 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Analizatory i sensory tlenowe stosowane w technice nurkowej - zasada działania, metody pomiaru i serwis</vt:lpstr>
      <vt:lpstr>Dziękuję za uwagę    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Analizatory i sensory tlenowe stosowane w technice nurkowej - zasada działania, metody pomiaru i serwis</dc:title>
  <dc:creator>Jacek</dc:creator>
  <cp:lastModifiedBy>Jacek</cp:lastModifiedBy>
  <cp:revision>99</cp:revision>
  <dcterms:created xsi:type="dcterms:W3CDTF">2018-01-27T20:50:58Z</dcterms:created>
  <dcterms:modified xsi:type="dcterms:W3CDTF">2018-02-23T14:54:14Z</dcterms:modified>
</cp:coreProperties>
</file>