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57" r:id="rId4"/>
    <p:sldId id="258" r:id="rId5"/>
    <p:sldId id="260" r:id="rId6"/>
    <p:sldId id="259" r:id="rId7"/>
    <p:sldId id="261" r:id="rId8"/>
    <p:sldId id="262" r:id="rId9"/>
    <p:sldId id="265" r:id="rId10"/>
    <p:sldId id="263" r:id="rId11"/>
    <p:sldId id="266" r:id="rId12"/>
    <p:sldId id="264" r:id="rId13"/>
    <p:sldId id="267" r:id="rId14"/>
    <p:sldId id="269" r:id="rId15"/>
    <p:sldId id="268" r:id="rId16"/>
    <p:sldId id="270" r:id="rId17"/>
    <p:sldId id="271" r:id="rId18"/>
    <p:sldId id="272" r:id="rId19"/>
    <p:sldId id="273" r:id="rId20"/>
    <p:sldId id="278" r:id="rId21"/>
    <p:sldId id="277" r:id="rId2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1A1215F-DFCA-423C-A917-DE674E66D503}" type="datetimeFigureOut">
              <a:rPr lang="pl-PL" smtClean="0"/>
              <a:t>2018-02-23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588C67C-0740-4AB9-BDB8-ED4374198CF8}" type="slidenum">
              <a:rPr lang="pl-PL" smtClean="0"/>
              <a:t>‹#›</a:t>
            </a:fld>
            <a:endParaRPr lang="pl-PL"/>
          </a:p>
        </p:txBody>
      </p:sp>
    </p:spTree>
    <p:extLst>
      <p:ext uri="{BB962C8B-B14F-4D97-AF65-F5344CB8AC3E}">
        <p14:creationId xmlns:p14="http://schemas.microsoft.com/office/powerpoint/2010/main" val="4236780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1A1215F-DFCA-423C-A917-DE674E66D503}" type="datetimeFigureOut">
              <a:rPr lang="pl-PL" smtClean="0"/>
              <a:t>2018-02-23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588C67C-0740-4AB9-BDB8-ED4374198CF8}" type="slidenum">
              <a:rPr lang="pl-PL" smtClean="0"/>
              <a:t>‹#›</a:t>
            </a:fld>
            <a:endParaRPr lang="pl-PL"/>
          </a:p>
        </p:txBody>
      </p:sp>
    </p:spTree>
    <p:extLst>
      <p:ext uri="{BB962C8B-B14F-4D97-AF65-F5344CB8AC3E}">
        <p14:creationId xmlns:p14="http://schemas.microsoft.com/office/powerpoint/2010/main" val="2212785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1A1215F-DFCA-423C-A917-DE674E66D503}" type="datetimeFigureOut">
              <a:rPr lang="pl-PL" smtClean="0"/>
              <a:t>2018-02-23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588C67C-0740-4AB9-BDB8-ED4374198CF8}" type="slidenum">
              <a:rPr lang="pl-PL" smtClean="0"/>
              <a:t>‹#›</a:t>
            </a:fld>
            <a:endParaRPr lang="pl-PL"/>
          </a:p>
        </p:txBody>
      </p:sp>
    </p:spTree>
    <p:extLst>
      <p:ext uri="{BB962C8B-B14F-4D97-AF65-F5344CB8AC3E}">
        <p14:creationId xmlns:p14="http://schemas.microsoft.com/office/powerpoint/2010/main" val="114915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1A1215F-DFCA-423C-A917-DE674E66D503}" type="datetimeFigureOut">
              <a:rPr lang="pl-PL" smtClean="0"/>
              <a:t>2018-02-23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588C67C-0740-4AB9-BDB8-ED4374198CF8}" type="slidenum">
              <a:rPr lang="pl-PL" smtClean="0"/>
              <a:t>‹#›</a:t>
            </a:fld>
            <a:endParaRPr lang="pl-PL"/>
          </a:p>
        </p:txBody>
      </p:sp>
    </p:spTree>
    <p:extLst>
      <p:ext uri="{BB962C8B-B14F-4D97-AF65-F5344CB8AC3E}">
        <p14:creationId xmlns:p14="http://schemas.microsoft.com/office/powerpoint/2010/main" val="292996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1A1215F-DFCA-423C-A917-DE674E66D503}" type="datetimeFigureOut">
              <a:rPr lang="pl-PL" smtClean="0"/>
              <a:t>2018-02-23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588C67C-0740-4AB9-BDB8-ED4374198CF8}" type="slidenum">
              <a:rPr lang="pl-PL" smtClean="0"/>
              <a:t>‹#›</a:t>
            </a:fld>
            <a:endParaRPr lang="pl-PL"/>
          </a:p>
        </p:txBody>
      </p:sp>
    </p:spTree>
    <p:extLst>
      <p:ext uri="{BB962C8B-B14F-4D97-AF65-F5344CB8AC3E}">
        <p14:creationId xmlns:p14="http://schemas.microsoft.com/office/powerpoint/2010/main" val="151785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1A1215F-DFCA-423C-A917-DE674E66D503}" type="datetimeFigureOut">
              <a:rPr lang="pl-PL" smtClean="0"/>
              <a:t>2018-02-23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588C67C-0740-4AB9-BDB8-ED4374198CF8}" type="slidenum">
              <a:rPr lang="pl-PL" smtClean="0"/>
              <a:t>‹#›</a:t>
            </a:fld>
            <a:endParaRPr lang="pl-PL"/>
          </a:p>
        </p:txBody>
      </p:sp>
    </p:spTree>
    <p:extLst>
      <p:ext uri="{BB962C8B-B14F-4D97-AF65-F5344CB8AC3E}">
        <p14:creationId xmlns:p14="http://schemas.microsoft.com/office/powerpoint/2010/main" val="99262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1A1215F-DFCA-423C-A917-DE674E66D503}" type="datetimeFigureOut">
              <a:rPr lang="pl-PL" smtClean="0"/>
              <a:t>2018-02-23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588C67C-0740-4AB9-BDB8-ED4374198CF8}" type="slidenum">
              <a:rPr lang="pl-PL" smtClean="0"/>
              <a:t>‹#›</a:t>
            </a:fld>
            <a:endParaRPr lang="pl-PL"/>
          </a:p>
        </p:txBody>
      </p:sp>
    </p:spTree>
    <p:extLst>
      <p:ext uri="{BB962C8B-B14F-4D97-AF65-F5344CB8AC3E}">
        <p14:creationId xmlns:p14="http://schemas.microsoft.com/office/powerpoint/2010/main" val="49569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1A1215F-DFCA-423C-A917-DE674E66D503}" type="datetimeFigureOut">
              <a:rPr lang="pl-PL" smtClean="0"/>
              <a:t>2018-02-23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588C67C-0740-4AB9-BDB8-ED4374198CF8}" type="slidenum">
              <a:rPr lang="pl-PL" smtClean="0"/>
              <a:t>‹#›</a:t>
            </a:fld>
            <a:endParaRPr lang="pl-PL"/>
          </a:p>
        </p:txBody>
      </p:sp>
    </p:spTree>
    <p:extLst>
      <p:ext uri="{BB962C8B-B14F-4D97-AF65-F5344CB8AC3E}">
        <p14:creationId xmlns:p14="http://schemas.microsoft.com/office/powerpoint/2010/main" val="198107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1A1215F-DFCA-423C-A917-DE674E66D503}" type="datetimeFigureOut">
              <a:rPr lang="pl-PL" smtClean="0"/>
              <a:t>2018-02-23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588C67C-0740-4AB9-BDB8-ED4374198CF8}" type="slidenum">
              <a:rPr lang="pl-PL" smtClean="0"/>
              <a:t>‹#›</a:t>
            </a:fld>
            <a:endParaRPr lang="pl-PL"/>
          </a:p>
        </p:txBody>
      </p:sp>
    </p:spTree>
    <p:extLst>
      <p:ext uri="{BB962C8B-B14F-4D97-AF65-F5344CB8AC3E}">
        <p14:creationId xmlns:p14="http://schemas.microsoft.com/office/powerpoint/2010/main" val="1237341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1A1215F-DFCA-423C-A917-DE674E66D503}" type="datetimeFigureOut">
              <a:rPr lang="pl-PL" smtClean="0"/>
              <a:t>2018-02-23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588C67C-0740-4AB9-BDB8-ED4374198CF8}" type="slidenum">
              <a:rPr lang="pl-PL" smtClean="0"/>
              <a:t>‹#›</a:t>
            </a:fld>
            <a:endParaRPr lang="pl-PL"/>
          </a:p>
        </p:txBody>
      </p:sp>
    </p:spTree>
    <p:extLst>
      <p:ext uri="{BB962C8B-B14F-4D97-AF65-F5344CB8AC3E}">
        <p14:creationId xmlns:p14="http://schemas.microsoft.com/office/powerpoint/2010/main" val="42050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1A1215F-DFCA-423C-A917-DE674E66D503}" type="datetimeFigureOut">
              <a:rPr lang="pl-PL" smtClean="0"/>
              <a:t>2018-02-23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588C67C-0740-4AB9-BDB8-ED4374198CF8}" type="slidenum">
              <a:rPr lang="pl-PL" smtClean="0"/>
              <a:t>‹#›</a:t>
            </a:fld>
            <a:endParaRPr lang="pl-PL"/>
          </a:p>
        </p:txBody>
      </p:sp>
    </p:spTree>
    <p:extLst>
      <p:ext uri="{BB962C8B-B14F-4D97-AF65-F5344CB8AC3E}">
        <p14:creationId xmlns:p14="http://schemas.microsoft.com/office/powerpoint/2010/main" val="103189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1215F-DFCA-423C-A917-DE674E66D503}" type="datetimeFigureOut">
              <a:rPr lang="pl-PL" smtClean="0"/>
              <a:t>2018-02-23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8C67C-0740-4AB9-BDB8-ED4374198CF8}" type="slidenum">
              <a:rPr lang="pl-PL" smtClean="0"/>
              <a:t>‹#›</a:t>
            </a:fld>
            <a:endParaRPr lang="pl-PL"/>
          </a:p>
        </p:txBody>
      </p:sp>
    </p:spTree>
    <p:extLst>
      <p:ext uri="{BB962C8B-B14F-4D97-AF65-F5344CB8AC3E}">
        <p14:creationId xmlns:p14="http://schemas.microsoft.com/office/powerpoint/2010/main" val="2846799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l.wikipedia.org/w/index.php?title=Centrum_Nurkowe_PADI&amp;action=edit&amp;redlink=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moana-sub.com.p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l.wikipedia.org/wiki/Jacques-Yves_Cousteau" TargetMode="External"/><Relationship Id="rId2" Type="http://schemas.openxmlformats.org/officeDocument/2006/relationships/hyperlink" Target="http://www.cmas.org/technique" TargetMode="External"/><Relationship Id="rId1" Type="http://schemas.openxmlformats.org/officeDocument/2006/relationships/slideLayout" Target="../slideLayouts/slideLayout2.xml"/><Relationship Id="rId4" Type="http://schemas.openxmlformats.org/officeDocument/2006/relationships/hyperlink" Target="http://www.cmas.p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625" y="188640"/>
            <a:ext cx="8229600" cy="850106"/>
          </a:xfrm>
        </p:spPr>
        <p:txBody>
          <a:bodyPr>
            <a:normAutofit/>
          </a:bodyPr>
          <a:lstStyle/>
          <a:p>
            <a:r>
              <a:rPr lang="pl-PL" sz="2000" dirty="0">
                <a:solidFill>
                  <a:srgbClr val="F79646">
                    <a:lumMod val="75000"/>
                  </a:srgbClr>
                </a:solidFill>
              </a:rPr>
              <a:t>Porównanie systemów szkolenia nurków rekreacyjnych w trzech najbardziej znanych w Polsce organizacjach nurkowych- PADI, SSI i CMAS</a:t>
            </a:r>
            <a:endParaRPr lang="pl-PL" sz="2000" dirty="0"/>
          </a:p>
        </p:txBody>
      </p:sp>
      <p:sp>
        <p:nvSpPr>
          <p:cNvPr id="3" name="Symbol zastępczy zawartości 2"/>
          <p:cNvSpPr>
            <a:spLocks noGrp="1"/>
          </p:cNvSpPr>
          <p:nvPr>
            <p:ph idx="1"/>
          </p:nvPr>
        </p:nvSpPr>
        <p:spPr/>
        <p:txBody>
          <a:bodyPr>
            <a:normAutofit/>
          </a:bodyPr>
          <a:lstStyle/>
          <a:p>
            <a:pPr marL="0" indent="0">
              <a:buNone/>
            </a:pPr>
            <a:r>
              <a:rPr lang="pl-PL" dirty="0" smtClean="0"/>
              <a:t>                                                 </a:t>
            </a:r>
          </a:p>
          <a:p>
            <a:pPr marL="0" indent="0">
              <a:buNone/>
            </a:pPr>
            <a:r>
              <a:rPr lang="pl-PL" dirty="0"/>
              <a:t> </a:t>
            </a:r>
            <a:r>
              <a:rPr lang="pl-PL" dirty="0" smtClean="0"/>
              <a:t>                                                 ?</a:t>
            </a:r>
          </a:p>
          <a:p>
            <a:pPr marL="0" indent="0">
              <a:buNone/>
            </a:pPr>
            <a:endParaRPr lang="pl-PL" dirty="0"/>
          </a:p>
          <a:p>
            <a:pPr marL="0" indent="0">
              <a:buNone/>
            </a:pPr>
            <a:r>
              <a:rPr lang="pl-PL" dirty="0" smtClean="0"/>
              <a:t>                                                  ?</a:t>
            </a:r>
          </a:p>
          <a:p>
            <a:pPr marL="0" indent="0">
              <a:buNone/>
            </a:pPr>
            <a:endParaRPr lang="pl-PL" dirty="0"/>
          </a:p>
          <a:p>
            <a:pPr marL="0" indent="0">
              <a:buNone/>
            </a:pPr>
            <a:r>
              <a:rPr lang="pl-PL" dirty="0"/>
              <a:t> </a:t>
            </a:r>
            <a:r>
              <a:rPr lang="pl-PL" dirty="0" smtClean="0"/>
              <a:t>                                                 ?</a:t>
            </a:r>
            <a:endParaRPr lang="pl-PL" dirty="0"/>
          </a:p>
        </p:txBody>
      </p:sp>
      <p:pic>
        <p:nvPicPr>
          <p:cNvPr id="4" name="Picture 6" descr="Znalezione obrazy dla zapytania c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797152"/>
            <a:ext cx="1781969" cy="17819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Znalezione obrazy dla zapytania s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5820" y="3349162"/>
            <a:ext cx="1302405" cy="13904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1671" y="1484784"/>
            <a:ext cx="1452105" cy="1452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trzałka w prawo 6"/>
          <p:cNvSpPr/>
          <p:nvPr/>
        </p:nvSpPr>
        <p:spPr>
          <a:xfrm rot="20347900">
            <a:off x="3757962" y="2659896"/>
            <a:ext cx="3330097"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prawo 7"/>
          <p:cNvSpPr/>
          <p:nvPr/>
        </p:nvSpPr>
        <p:spPr>
          <a:xfrm>
            <a:off x="3851920" y="3828372"/>
            <a:ext cx="335624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trzałka w prawo 9"/>
          <p:cNvSpPr/>
          <p:nvPr/>
        </p:nvSpPr>
        <p:spPr>
          <a:xfrm rot="927320">
            <a:off x="3773058" y="5061857"/>
            <a:ext cx="3368365" cy="498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050" name="Picture 2" descr="Znalezione obrazy dla zapytania fun diver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84984"/>
            <a:ext cx="3744065" cy="178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649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16632"/>
            <a:ext cx="8229600" cy="792088"/>
          </a:xfrm>
        </p:spPr>
        <p:txBody>
          <a:bodyPr>
            <a:normAutofit/>
          </a:bodyPr>
          <a:lstStyle/>
          <a:p>
            <a:r>
              <a:rPr lang="pl-PL" sz="2000" dirty="0">
                <a:solidFill>
                  <a:srgbClr val="F79646">
                    <a:lumMod val="75000"/>
                  </a:srgbClr>
                </a:solidFill>
              </a:rPr>
              <a:t>Porównanie systemów szkolenia nurków rekreacyjnych w trzech najbardziej znanych w Polsce organizacjach nurkowych- PADI, SSI i CMAS</a:t>
            </a:r>
            <a:endParaRPr lang="pl-PL" sz="2000" dirty="0"/>
          </a:p>
        </p:txBody>
      </p:sp>
      <p:sp>
        <p:nvSpPr>
          <p:cNvPr id="3" name="Symbol zastępczy zawartości 2"/>
          <p:cNvSpPr>
            <a:spLocks noGrp="1"/>
          </p:cNvSpPr>
          <p:nvPr>
            <p:ph idx="1"/>
          </p:nvPr>
        </p:nvSpPr>
        <p:spPr>
          <a:xfrm>
            <a:off x="457200" y="836712"/>
            <a:ext cx="8229600" cy="5289451"/>
          </a:xfrm>
        </p:spPr>
        <p:txBody>
          <a:bodyPr/>
          <a:lstStyle/>
          <a:p>
            <a:pPr marL="0" indent="0">
              <a:buNone/>
            </a:pPr>
            <a:endParaRPr lang="pl-PL" sz="2000" dirty="0" smtClean="0"/>
          </a:p>
          <a:p>
            <a:pPr marL="0" indent="0">
              <a:buNone/>
            </a:pPr>
            <a:endParaRPr lang="pl-PL" dirty="0"/>
          </a:p>
        </p:txBody>
      </p:sp>
      <p:graphicFrame>
        <p:nvGraphicFramePr>
          <p:cNvPr id="6" name="Tabela 5"/>
          <p:cNvGraphicFramePr>
            <a:graphicFrameLocks noGrp="1"/>
          </p:cNvGraphicFramePr>
          <p:nvPr>
            <p:extLst>
              <p:ext uri="{D42A27DB-BD31-4B8C-83A1-F6EECF244321}">
                <p14:modId xmlns:p14="http://schemas.microsoft.com/office/powerpoint/2010/main" val="4006365588"/>
              </p:ext>
            </p:extLst>
          </p:nvPr>
        </p:nvGraphicFramePr>
        <p:xfrm>
          <a:off x="0" y="908720"/>
          <a:ext cx="8821487" cy="5433281"/>
        </p:xfrm>
        <a:graphic>
          <a:graphicData uri="http://schemas.openxmlformats.org/drawingml/2006/table">
            <a:tbl>
              <a:tblPr firstRow="1" bandRow="1">
                <a:tableStyleId>{5C22544A-7EE6-4342-B048-85BDC9FD1C3A}</a:tableStyleId>
              </a:tblPr>
              <a:tblGrid>
                <a:gridCol w="675302"/>
                <a:gridCol w="825369"/>
                <a:gridCol w="1350604"/>
                <a:gridCol w="2045269"/>
                <a:gridCol w="1872208"/>
                <a:gridCol w="1034737"/>
                <a:gridCol w="1017998"/>
              </a:tblGrid>
              <a:tr h="952721">
                <a:tc>
                  <a:txBody>
                    <a:bodyPr/>
                    <a:lstStyle/>
                    <a:p>
                      <a:r>
                        <a:rPr lang="pl-PL" sz="1200" dirty="0" smtClean="0"/>
                        <a:t>Organizacja</a:t>
                      </a:r>
                      <a:endParaRPr lang="pl-PL" sz="1200" dirty="0"/>
                    </a:p>
                  </a:txBody>
                  <a:tcPr/>
                </a:tc>
                <a:tc>
                  <a:txBody>
                    <a:bodyPr/>
                    <a:lstStyle/>
                    <a:p>
                      <a:r>
                        <a:rPr lang="pl-PL" sz="1200" dirty="0" smtClean="0"/>
                        <a:t>Nazwa stopnia w organizacji</a:t>
                      </a:r>
                      <a:endParaRPr lang="pl-PL" sz="1200" dirty="0"/>
                    </a:p>
                  </a:txBody>
                  <a:tcPr/>
                </a:tc>
                <a:tc>
                  <a:txBody>
                    <a:bodyPr/>
                    <a:lstStyle/>
                    <a:p>
                      <a:r>
                        <a:rPr lang="pl-PL" sz="1200" dirty="0" smtClean="0"/>
                        <a:t>Ilość </a:t>
                      </a:r>
                      <a:r>
                        <a:rPr lang="pl-PL" sz="1200" dirty="0" err="1" smtClean="0"/>
                        <a:t>nurkowań</a:t>
                      </a:r>
                      <a:r>
                        <a:rPr lang="pl-PL" sz="1200" baseline="0" dirty="0" smtClean="0"/>
                        <a:t> </a:t>
                      </a:r>
                      <a:r>
                        <a:rPr lang="pl-PL" sz="1200" dirty="0" smtClean="0"/>
                        <a:t>szkoleniowych</a:t>
                      </a:r>
                      <a:endParaRPr lang="pl-PL" sz="1200" dirty="0"/>
                    </a:p>
                  </a:txBody>
                  <a:tcPr/>
                </a:tc>
                <a:tc>
                  <a:txBody>
                    <a:bodyPr/>
                    <a:lstStyle/>
                    <a:p>
                      <a:r>
                        <a:rPr lang="pl-PL" sz="1200" dirty="0" smtClean="0"/>
                        <a:t>Skrócony przebieg szkolenia</a:t>
                      </a:r>
                      <a:endParaRPr lang="pl-PL" sz="1200" dirty="0"/>
                    </a:p>
                  </a:txBody>
                  <a:tcPr/>
                </a:tc>
                <a:tc>
                  <a:txBody>
                    <a:bodyPr/>
                    <a:lstStyle/>
                    <a:p>
                      <a:r>
                        <a:rPr lang="pl-PL" sz="1200" dirty="0" smtClean="0"/>
                        <a:t>Uprawnienia</a:t>
                      </a:r>
                      <a:endParaRPr lang="pl-PL" sz="1200" dirty="0"/>
                    </a:p>
                  </a:txBody>
                  <a:tcPr/>
                </a:tc>
                <a:tc>
                  <a:txBody>
                    <a:bodyPr/>
                    <a:lstStyle/>
                    <a:p>
                      <a:r>
                        <a:rPr lang="pl-PL" sz="1200" dirty="0" smtClean="0"/>
                        <a:t>Wymagania</a:t>
                      </a:r>
                      <a:endParaRPr lang="pl-PL" sz="1200" dirty="0"/>
                    </a:p>
                  </a:txBody>
                  <a:tcPr/>
                </a:tc>
                <a:tc>
                  <a:txBody>
                    <a:bodyPr/>
                    <a:lstStyle/>
                    <a:p>
                      <a:r>
                        <a:rPr lang="pl-PL" sz="1200" dirty="0" smtClean="0"/>
                        <a:t>Uwagi</a:t>
                      </a:r>
                      <a:endParaRPr lang="pl-PL" sz="1200" dirty="0"/>
                    </a:p>
                  </a:txBody>
                  <a:tcPr/>
                </a:tc>
              </a:tr>
              <a:tr h="1307222">
                <a:tc>
                  <a:txBody>
                    <a:bodyPr/>
                    <a:lstStyle/>
                    <a:p>
                      <a:r>
                        <a:rPr lang="pl-PL" sz="1200" dirty="0" smtClean="0"/>
                        <a:t>PADI</a:t>
                      </a:r>
                      <a:endParaRPr lang="pl-PL" sz="1200" dirty="0"/>
                    </a:p>
                  </a:txBody>
                  <a:tcPr/>
                </a:tc>
                <a:tc>
                  <a:txBody>
                    <a:bodyPr/>
                    <a:lstStyle/>
                    <a:p>
                      <a:r>
                        <a:rPr lang="pl-PL" sz="1200" dirty="0" smtClean="0"/>
                        <a:t>Junior OWD</a:t>
                      </a:r>
                      <a:endParaRPr lang="pl-P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5 </a:t>
                      </a:r>
                      <a:r>
                        <a:rPr lang="pl-PL" sz="1200" dirty="0" err="1" smtClean="0"/>
                        <a:t>nurkowań</a:t>
                      </a:r>
                      <a:r>
                        <a:rPr lang="pl-PL" sz="1200" dirty="0" smtClean="0"/>
                        <a:t> na basenie i 4</a:t>
                      </a:r>
                      <a:r>
                        <a:rPr lang="pl-PL" sz="1200" baseline="0" dirty="0" smtClean="0"/>
                        <a:t> </a:t>
                      </a:r>
                      <a:r>
                        <a:rPr lang="pl-PL" sz="1200" dirty="0" err="1" smtClean="0"/>
                        <a:t>nurkowań</a:t>
                      </a:r>
                      <a:r>
                        <a:rPr lang="pl-PL" sz="1200" dirty="0" smtClean="0"/>
                        <a:t> na</a:t>
                      </a:r>
                      <a:r>
                        <a:rPr lang="pl-PL" sz="1200" baseline="0" dirty="0" smtClean="0"/>
                        <a:t> wodach otwartych</a:t>
                      </a:r>
                      <a:endParaRPr lang="pl-PL" sz="1200" dirty="0" smtClean="0"/>
                    </a:p>
                    <a:p>
                      <a:endParaRPr lang="pl-PL" sz="1200" dirty="0"/>
                    </a:p>
                  </a:txBody>
                  <a:tcPr/>
                </a:tc>
                <a:tc>
                  <a:txBody>
                    <a:bodyPr/>
                    <a:lstStyle/>
                    <a:p>
                      <a:r>
                        <a:rPr lang="pl-PL" sz="1200" dirty="0" smtClean="0"/>
                        <a:t>Teoria - książka lub nauka</a:t>
                      </a:r>
                      <a:r>
                        <a:rPr lang="pl-PL" sz="1200" baseline="0" dirty="0" smtClean="0"/>
                        <a:t> on </a:t>
                      </a:r>
                      <a:r>
                        <a:rPr lang="pl-PL" sz="1200" baseline="0" dirty="0" err="1" smtClean="0"/>
                        <a:t>line</a:t>
                      </a:r>
                      <a:r>
                        <a:rPr lang="pl-PL" sz="1200" baseline="0" dirty="0" smtClean="0"/>
                        <a:t>.  5 modułów basenowych z ćwiczeniami. Min. 4 nurkowania na wodach otwartych do </a:t>
                      </a:r>
                      <a:r>
                        <a:rPr lang="pl-PL" sz="1200" baseline="0" dirty="0" err="1" smtClean="0"/>
                        <a:t>gł</a:t>
                      </a:r>
                      <a:r>
                        <a:rPr lang="pl-PL" sz="1200" baseline="0" dirty="0" smtClean="0"/>
                        <a:t> 12m z ćwiczeniami</a:t>
                      </a:r>
                      <a:endParaRPr lang="pl-PL" sz="1200" dirty="0"/>
                    </a:p>
                  </a:txBody>
                  <a:tcPr/>
                </a:tc>
                <a:tc>
                  <a:txBody>
                    <a:bodyPr/>
                    <a:lstStyle/>
                    <a:p>
                      <a:r>
                        <a:rPr lang="pl-PL" sz="1200" dirty="0" smtClean="0"/>
                        <a:t>Junior </a:t>
                      </a:r>
                      <a:r>
                        <a:rPr lang="pl-PL" sz="1200" dirty="0" err="1" smtClean="0"/>
                        <a:t>Scuba</a:t>
                      </a:r>
                      <a:r>
                        <a:rPr lang="pl-PL" sz="1200" dirty="0" smtClean="0"/>
                        <a:t> </a:t>
                      </a:r>
                      <a:r>
                        <a:rPr lang="pl-PL" sz="1200" dirty="0" err="1" smtClean="0"/>
                        <a:t>Diver</a:t>
                      </a:r>
                      <a:r>
                        <a:rPr lang="pl-PL" sz="1200" dirty="0" smtClean="0"/>
                        <a:t> może nurkować do gł. 12m tylko pod nadzorem </a:t>
                      </a:r>
                      <a:r>
                        <a:rPr lang="pl-PL" sz="1200" dirty="0" err="1" smtClean="0"/>
                        <a:t>Divemastera</a:t>
                      </a:r>
                      <a:r>
                        <a:rPr lang="pl-PL" sz="1200" dirty="0" smtClean="0"/>
                        <a:t>  lub Instruktora PADI. Dzieci w wieku 11-12 muszą nurkować także pod opieką rodzica</a:t>
                      </a:r>
                      <a:endParaRPr lang="pl-PL" sz="1200" dirty="0"/>
                    </a:p>
                  </a:txBody>
                  <a:tcPr/>
                </a:tc>
                <a:tc>
                  <a:txBody>
                    <a:bodyPr/>
                    <a:lstStyle/>
                    <a:p>
                      <a:r>
                        <a:rPr lang="pl-PL" sz="1200" dirty="0" smtClean="0"/>
                        <a:t>Wiek od 10-15 lat</a:t>
                      </a:r>
                      <a:endParaRPr lang="pl-PL" sz="1200" dirty="0"/>
                    </a:p>
                  </a:txBody>
                  <a:tcPr/>
                </a:tc>
                <a:tc>
                  <a:txBody>
                    <a:bodyPr/>
                    <a:lstStyle/>
                    <a:p>
                      <a:r>
                        <a:rPr lang="pl-PL" sz="1200" dirty="0" smtClean="0"/>
                        <a:t>Istnieją kursy dla dzieci 8-10 lat </a:t>
                      </a:r>
                      <a:r>
                        <a:rPr lang="pl-PL" sz="1200" dirty="0" err="1" smtClean="0"/>
                        <a:t>tzw</a:t>
                      </a:r>
                      <a:r>
                        <a:rPr lang="pl-PL" sz="1200" dirty="0" smtClean="0"/>
                        <a:t> </a:t>
                      </a:r>
                      <a:r>
                        <a:rPr lang="pl-PL" sz="1200" dirty="0" err="1" smtClean="0"/>
                        <a:t>Bubblemaker</a:t>
                      </a:r>
                      <a:endParaRPr lang="pl-PL" sz="1200" dirty="0"/>
                    </a:p>
                  </a:txBody>
                  <a:tcPr/>
                </a:tc>
              </a:tr>
              <a:tr h="1060055">
                <a:tc>
                  <a:txBody>
                    <a:bodyPr/>
                    <a:lstStyle/>
                    <a:p>
                      <a:r>
                        <a:rPr lang="pl-PL" sz="1200" dirty="0" smtClean="0"/>
                        <a:t>SSI</a:t>
                      </a:r>
                      <a:endParaRPr lang="pl-PL" sz="1200" dirty="0"/>
                    </a:p>
                  </a:txBody>
                  <a:tcPr/>
                </a:tc>
                <a:tc>
                  <a:txBody>
                    <a:bodyPr/>
                    <a:lstStyle/>
                    <a:p>
                      <a:r>
                        <a:rPr lang="pl-PL" sz="1200" dirty="0" smtClean="0"/>
                        <a:t>Junior OWD</a:t>
                      </a:r>
                      <a:endParaRPr lang="pl-PL" sz="1200" dirty="0"/>
                    </a:p>
                  </a:txBody>
                  <a:tcPr/>
                </a:tc>
                <a:tc>
                  <a:txBody>
                    <a:bodyPr/>
                    <a:lstStyle/>
                    <a:p>
                      <a:r>
                        <a:rPr lang="pl-PL" sz="1200" dirty="0" smtClean="0"/>
                        <a:t>5 </a:t>
                      </a:r>
                      <a:r>
                        <a:rPr lang="pl-PL" sz="1200" dirty="0" err="1" smtClean="0"/>
                        <a:t>nurkowań</a:t>
                      </a:r>
                      <a:r>
                        <a:rPr lang="pl-PL" sz="1200" dirty="0" smtClean="0"/>
                        <a:t> na basenie i 5 </a:t>
                      </a:r>
                      <a:r>
                        <a:rPr lang="pl-PL" sz="1200" dirty="0" err="1" smtClean="0"/>
                        <a:t>nurkowań</a:t>
                      </a:r>
                      <a:r>
                        <a:rPr lang="pl-PL" sz="1200" dirty="0" smtClean="0"/>
                        <a:t> na</a:t>
                      </a:r>
                      <a:r>
                        <a:rPr lang="pl-PL" sz="1200" baseline="0" dirty="0" smtClean="0"/>
                        <a:t> wodach otwartych</a:t>
                      </a:r>
                      <a:endParaRPr lang="pl-PL" sz="1200" dirty="0"/>
                    </a:p>
                  </a:txBody>
                  <a:tcPr/>
                </a:tc>
                <a:tc>
                  <a:txBody>
                    <a:bodyPr/>
                    <a:lstStyle/>
                    <a:p>
                      <a:r>
                        <a:rPr lang="pl-PL" sz="1200" dirty="0" smtClean="0"/>
                        <a:t>Teoria-on </a:t>
                      </a:r>
                      <a:r>
                        <a:rPr lang="pl-PL" sz="1200" dirty="0" err="1" smtClean="0"/>
                        <a:t>line</a:t>
                      </a:r>
                      <a:r>
                        <a:rPr lang="pl-PL" sz="1200" dirty="0" smtClean="0"/>
                        <a:t>. 5 modułów basenowych z ćwiczeniami. 5 </a:t>
                      </a:r>
                      <a:r>
                        <a:rPr lang="pl-PL" sz="1200" dirty="0" err="1" smtClean="0"/>
                        <a:t>nurkowań</a:t>
                      </a:r>
                      <a:r>
                        <a:rPr lang="pl-PL" sz="1200" dirty="0" smtClean="0"/>
                        <a:t> na wodach otwartych do </a:t>
                      </a:r>
                      <a:r>
                        <a:rPr lang="pl-PL" sz="1200" dirty="0" err="1" smtClean="0"/>
                        <a:t>gł</a:t>
                      </a:r>
                      <a:r>
                        <a:rPr lang="pl-PL" sz="1200" dirty="0" smtClean="0"/>
                        <a:t> 12m z ćwiczeniami</a:t>
                      </a:r>
                      <a:endParaRPr lang="pl-P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i="0" kern="1200" dirty="0" smtClean="0">
                          <a:solidFill>
                            <a:schemeClr val="dk1"/>
                          </a:solidFill>
                          <a:effectLst/>
                          <a:latin typeface="+mn-lt"/>
                          <a:ea typeface="+mn-ea"/>
                          <a:cs typeface="+mn-cs"/>
                        </a:rPr>
                        <a:t>Junior OWD  ma prawo nurkować do gł. 12 m w parze z rodzicem lub pełnoletnim opiekunem posiadającym licencję nurkową.</a:t>
                      </a:r>
                      <a:endParaRPr lang="pl-PL" sz="1200" dirty="0" smtClean="0"/>
                    </a:p>
                  </a:txBody>
                  <a:tcPr/>
                </a:tc>
                <a:tc>
                  <a:txBody>
                    <a:bodyPr/>
                    <a:lstStyle/>
                    <a:p>
                      <a:r>
                        <a:rPr lang="pl-PL" sz="1200" dirty="0" smtClean="0"/>
                        <a:t>Wiek od 10-15 lat</a:t>
                      </a:r>
                      <a:endParaRPr lang="pl-PL" sz="1200" dirty="0"/>
                    </a:p>
                  </a:txBody>
                  <a:tcPr/>
                </a:tc>
                <a:tc>
                  <a:txBody>
                    <a:bodyPr/>
                    <a:lstStyle/>
                    <a:p>
                      <a:endParaRPr lang="pl-PL" sz="1200" dirty="0"/>
                    </a:p>
                  </a:txBody>
                  <a:tcPr/>
                </a:tc>
              </a:tr>
              <a:tr h="1272631">
                <a:tc>
                  <a:txBody>
                    <a:bodyPr/>
                    <a:lstStyle/>
                    <a:p>
                      <a:r>
                        <a:rPr lang="pl-PL" sz="1200" dirty="0" smtClean="0"/>
                        <a:t>KDP CMAS</a:t>
                      </a:r>
                      <a:endParaRPr lang="pl-PL" sz="1200" dirty="0"/>
                    </a:p>
                  </a:txBody>
                  <a:tcPr/>
                </a:tc>
                <a:tc>
                  <a:txBody>
                    <a:bodyPr/>
                    <a:lstStyle/>
                    <a:p>
                      <a:r>
                        <a:rPr lang="pl-PL" sz="1200" dirty="0" smtClean="0"/>
                        <a:t>PM</a:t>
                      </a:r>
                      <a:endParaRPr lang="pl-PL" sz="1200" dirty="0"/>
                    </a:p>
                  </a:txBody>
                  <a:tcPr/>
                </a:tc>
                <a:tc>
                  <a:txBody>
                    <a:bodyPr/>
                    <a:lstStyle/>
                    <a:p>
                      <a:r>
                        <a:rPr lang="pl-PL" sz="1200" baseline="0" dirty="0" smtClean="0"/>
                        <a:t>5 </a:t>
                      </a:r>
                      <a:r>
                        <a:rPr lang="pl-PL" sz="1200" baseline="0" dirty="0" err="1" smtClean="0"/>
                        <a:t>nurkowań</a:t>
                      </a:r>
                      <a:r>
                        <a:rPr lang="pl-PL" sz="1200" baseline="0" dirty="0" smtClean="0"/>
                        <a:t> na wodach otwartych dla stopnia Złotego ( wiek 10-12 lat)</a:t>
                      </a:r>
                      <a:endParaRPr lang="pl-PL" sz="1200" dirty="0"/>
                    </a:p>
                  </a:txBody>
                  <a:tcPr/>
                </a:tc>
                <a:tc>
                  <a:txBody>
                    <a:bodyPr/>
                    <a:lstStyle/>
                    <a:p>
                      <a:r>
                        <a:rPr lang="pl-PL" sz="1200" dirty="0" smtClean="0"/>
                        <a:t>Teoria-książka.  Podział na 3 poziomy brąz, srebro</a:t>
                      </a:r>
                      <a:r>
                        <a:rPr lang="pl-PL" sz="1200" baseline="0" dirty="0" smtClean="0"/>
                        <a:t> i złoto. Na poziomie brąz tylko </a:t>
                      </a:r>
                      <a:r>
                        <a:rPr lang="pl-PL" sz="1200" baseline="0" dirty="0" err="1" smtClean="0"/>
                        <a:t>zajeęia</a:t>
                      </a:r>
                      <a:r>
                        <a:rPr lang="pl-PL" sz="1200" baseline="0" dirty="0" smtClean="0"/>
                        <a:t> basenowe na srebrnym basenowe i wody otwarte. Na złotym basen i wody otwarte do </a:t>
                      </a:r>
                      <a:r>
                        <a:rPr lang="pl-PL" sz="1200" baseline="0" dirty="0" err="1" smtClean="0"/>
                        <a:t>gł</a:t>
                      </a:r>
                      <a:r>
                        <a:rPr lang="pl-PL" sz="1200" baseline="0" dirty="0" smtClean="0"/>
                        <a:t> 12m</a:t>
                      </a:r>
                      <a:endParaRPr lang="pl-PL" sz="1200" dirty="0"/>
                    </a:p>
                  </a:txBody>
                  <a:tcPr/>
                </a:tc>
                <a:tc>
                  <a:txBody>
                    <a:bodyPr/>
                    <a:lstStyle/>
                    <a:p>
                      <a:r>
                        <a:rPr lang="pl-PL" sz="1200" b="0" i="0" kern="1200" dirty="0" smtClean="0">
                          <a:solidFill>
                            <a:schemeClr val="dk1"/>
                          </a:solidFill>
                          <a:effectLst/>
                          <a:latin typeface="+mn-lt"/>
                          <a:ea typeface="+mn-ea"/>
                          <a:cs typeface="+mn-cs"/>
                        </a:rPr>
                        <a:t>kurs przeznaczony dla dzieci od 8 roku życia. Podzielony na trzy grupy wiekowe 8, 10 i 12 lat. Daje uprawnienia do </a:t>
                      </a:r>
                      <a:r>
                        <a:rPr lang="pl-PL" sz="1200" b="0" i="0" kern="1200" dirty="0" err="1" smtClean="0">
                          <a:solidFill>
                            <a:schemeClr val="dk1"/>
                          </a:solidFill>
                          <a:effectLst/>
                          <a:latin typeface="+mn-lt"/>
                          <a:ea typeface="+mn-ea"/>
                          <a:cs typeface="+mn-cs"/>
                        </a:rPr>
                        <a:t>nurkowań</a:t>
                      </a:r>
                      <a:r>
                        <a:rPr lang="pl-PL" sz="1200" b="0" i="0" kern="1200" dirty="0" smtClean="0">
                          <a:solidFill>
                            <a:schemeClr val="dk1"/>
                          </a:solidFill>
                          <a:effectLst/>
                          <a:latin typeface="+mn-lt"/>
                          <a:ea typeface="+mn-ea"/>
                          <a:cs typeface="+mn-cs"/>
                        </a:rPr>
                        <a:t> z rodzicem ( nurkiem ) lub instruktorem odpowiednio do 2, 6 i 12m.</a:t>
                      </a:r>
                      <a:endParaRPr lang="pl-PL" sz="1200" dirty="0"/>
                    </a:p>
                  </a:txBody>
                  <a:tcPr/>
                </a:tc>
                <a:tc>
                  <a:txBody>
                    <a:bodyPr/>
                    <a:lstStyle/>
                    <a:p>
                      <a:r>
                        <a:rPr lang="pl-PL" sz="1200" dirty="0" smtClean="0"/>
                        <a:t>Wiek 8-12 lat</a:t>
                      </a:r>
                    </a:p>
                    <a:p>
                      <a:r>
                        <a:rPr lang="pl-PL" sz="1200" dirty="0" smtClean="0"/>
                        <a:t>Posiadanie stopni wcześniejszych Brąz</a:t>
                      </a:r>
                      <a:r>
                        <a:rPr lang="pl-PL" sz="1200" baseline="0" dirty="0" smtClean="0"/>
                        <a:t> i Srebro</a:t>
                      </a:r>
                      <a:endParaRPr lang="pl-PL" sz="1200" dirty="0"/>
                    </a:p>
                  </a:txBody>
                  <a:tcPr/>
                </a:tc>
                <a:tc>
                  <a:txBody>
                    <a:bodyPr/>
                    <a:lstStyle/>
                    <a:p>
                      <a:r>
                        <a:rPr lang="pl-PL" sz="1200" dirty="0" err="1" smtClean="0"/>
                        <a:t>Istnieja</a:t>
                      </a:r>
                      <a:r>
                        <a:rPr lang="pl-PL" sz="1200" dirty="0" smtClean="0"/>
                        <a:t> trzy poziomy tego kursu w zależności od wieku dziecka</a:t>
                      </a:r>
                      <a:endParaRPr lang="pl-PL" sz="1200" dirty="0"/>
                    </a:p>
                  </a:txBody>
                  <a:tcPr/>
                </a:tc>
              </a:tr>
            </a:tbl>
          </a:graphicData>
        </a:graphic>
      </p:graphicFrame>
    </p:spTree>
    <p:extLst>
      <p:ext uri="{BB962C8B-B14F-4D97-AF65-F5344CB8AC3E}">
        <p14:creationId xmlns:p14="http://schemas.microsoft.com/office/powerpoint/2010/main" val="592395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solidFill>
                  <a:srgbClr val="F79646">
                    <a:lumMod val="75000"/>
                  </a:srgbClr>
                </a:solidFill>
              </a:rPr>
              <a:t>Porównanie systemów szkolenia nurków rekreacyjnych w trzech najbardziej znanych w Polsce organizacjach nurkowych- PADI, SSI i CMAS</a:t>
            </a:r>
            <a:endParaRPr lang="pl-PL" dirty="0"/>
          </a:p>
        </p:txBody>
      </p:sp>
      <p:sp>
        <p:nvSpPr>
          <p:cNvPr id="3" name="Symbol zastępczy zawartości 2"/>
          <p:cNvSpPr>
            <a:spLocks noGrp="1"/>
          </p:cNvSpPr>
          <p:nvPr>
            <p:ph idx="1"/>
          </p:nvPr>
        </p:nvSpPr>
        <p:spPr/>
        <p:txBody>
          <a:bodyPr/>
          <a:lstStyle/>
          <a:p>
            <a:r>
              <a:rPr lang="pl-PL" sz="2400" dirty="0" smtClean="0"/>
              <a:t>Płetwonurek P1-Diver*, Open </a:t>
            </a:r>
            <a:r>
              <a:rPr lang="pl-PL" sz="2400" dirty="0" err="1" smtClean="0"/>
              <a:t>Water</a:t>
            </a:r>
            <a:r>
              <a:rPr lang="pl-PL" sz="2400" dirty="0" smtClean="0"/>
              <a:t> </a:t>
            </a:r>
            <a:r>
              <a:rPr lang="pl-PL" sz="2400" dirty="0" err="1" smtClean="0"/>
              <a:t>Diver</a:t>
            </a:r>
            <a:r>
              <a:rPr lang="pl-PL" sz="2400" dirty="0" smtClean="0"/>
              <a:t> SSI, Open </a:t>
            </a:r>
            <a:r>
              <a:rPr lang="pl-PL" sz="2400" dirty="0" err="1" smtClean="0"/>
              <a:t>Water</a:t>
            </a:r>
            <a:r>
              <a:rPr lang="pl-PL" sz="2400" dirty="0" smtClean="0"/>
              <a:t> </a:t>
            </a:r>
            <a:r>
              <a:rPr lang="pl-PL" sz="2400" dirty="0" err="1" smtClean="0"/>
              <a:t>Diver</a:t>
            </a:r>
            <a:r>
              <a:rPr lang="pl-PL" sz="2400" dirty="0" smtClean="0"/>
              <a:t> PADI</a:t>
            </a:r>
          </a:p>
          <a:p>
            <a:pPr marL="0" indent="0">
              <a:buNone/>
            </a:pPr>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348" y="4765761"/>
            <a:ext cx="2714128" cy="175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081486"/>
            <a:ext cx="2394703" cy="1521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5441" y="4797152"/>
            <a:ext cx="2464892" cy="1538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126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22114"/>
          </a:xfrm>
        </p:spPr>
        <p:txBody>
          <a:bodyPr>
            <a:normAutofit/>
          </a:bodyPr>
          <a:lstStyle/>
          <a:p>
            <a:r>
              <a:rPr lang="pl-PL" sz="2000" dirty="0">
                <a:solidFill>
                  <a:srgbClr val="F79646">
                    <a:lumMod val="75000"/>
                  </a:srgbClr>
                </a:solidFill>
              </a:rPr>
              <a:t>Porównanie systemów szkolenia nurków rekreacyjnych w trzech najbardziej znanych w Polsce organizacjach nurkowych- PADI, SSI i CMAS</a:t>
            </a:r>
            <a:endParaRPr lang="pl-PL" sz="2000" dirty="0"/>
          </a:p>
        </p:txBody>
      </p:sp>
      <p:sp>
        <p:nvSpPr>
          <p:cNvPr id="3" name="Symbol zastępczy zawartości 2"/>
          <p:cNvSpPr>
            <a:spLocks noGrp="1"/>
          </p:cNvSpPr>
          <p:nvPr>
            <p:ph idx="1"/>
          </p:nvPr>
        </p:nvSpPr>
        <p:spPr>
          <a:xfrm>
            <a:off x="457200" y="1052736"/>
            <a:ext cx="8229600" cy="5073427"/>
          </a:xfrm>
        </p:spPr>
        <p:txBody>
          <a:bodyPr/>
          <a:lstStyle/>
          <a:p>
            <a:pPr marL="0" indent="0">
              <a:buNone/>
            </a:pPr>
            <a:endParaRPr lang="pl-PL" sz="2400" dirty="0" smtClean="0"/>
          </a:p>
          <a:p>
            <a:pPr marL="0" indent="0">
              <a:buNone/>
            </a:pPr>
            <a:endParaRPr lang="pl-PL" dirty="0"/>
          </a:p>
        </p:txBody>
      </p:sp>
      <p:graphicFrame>
        <p:nvGraphicFramePr>
          <p:cNvPr id="4" name="Tabela 3"/>
          <p:cNvGraphicFramePr>
            <a:graphicFrameLocks noGrp="1"/>
          </p:cNvGraphicFramePr>
          <p:nvPr>
            <p:extLst>
              <p:ext uri="{D42A27DB-BD31-4B8C-83A1-F6EECF244321}">
                <p14:modId xmlns:p14="http://schemas.microsoft.com/office/powerpoint/2010/main" val="542708572"/>
              </p:ext>
            </p:extLst>
          </p:nvPr>
        </p:nvGraphicFramePr>
        <p:xfrm>
          <a:off x="107504" y="1124744"/>
          <a:ext cx="8821487" cy="5522211"/>
        </p:xfrm>
        <a:graphic>
          <a:graphicData uri="http://schemas.openxmlformats.org/drawingml/2006/table">
            <a:tbl>
              <a:tblPr firstRow="1" bandRow="1">
                <a:tableStyleId>{5C22544A-7EE6-4342-B048-85BDC9FD1C3A}</a:tableStyleId>
              </a:tblPr>
              <a:tblGrid>
                <a:gridCol w="675302"/>
                <a:gridCol w="825369"/>
                <a:gridCol w="1350604"/>
                <a:gridCol w="2333301"/>
                <a:gridCol w="1296144"/>
                <a:gridCol w="1080120"/>
                <a:gridCol w="1260647"/>
              </a:tblGrid>
              <a:tr h="870965">
                <a:tc>
                  <a:txBody>
                    <a:bodyPr/>
                    <a:lstStyle/>
                    <a:p>
                      <a:r>
                        <a:rPr lang="pl-PL" sz="1200" dirty="0" smtClean="0"/>
                        <a:t>Organizacja</a:t>
                      </a:r>
                      <a:endParaRPr lang="pl-PL" sz="1200" dirty="0"/>
                    </a:p>
                  </a:txBody>
                  <a:tcPr/>
                </a:tc>
                <a:tc>
                  <a:txBody>
                    <a:bodyPr/>
                    <a:lstStyle/>
                    <a:p>
                      <a:r>
                        <a:rPr lang="pl-PL" sz="1200" dirty="0" smtClean="0"/>
                        <a:t>Nazwa stopnia w organizacji</a:t>
                      </a:r>
                      <a:endParaRPr lang="pl-PL" sz="1200" dirty="0"/>
                    </a:p>
                  </a:txBody>
                  <a:tcPr/>
                </a:tc>
                <a:tc>
                  <a:txBody>
                    <a:bodyPr/>
                    <a:lstStyle/>
                    <a:p>
                      <a:r>
                        <a:rPr lang="pl-PL" sz="1200" dirty="0" smtClean="0"/>
                        <a:t>Ilość </a:t>
                      </a:r>
                      <a:r>
                        <a:rPr lang="pl-PL" sz="1200" dirty="0" err="1" smtClean="0"/>
                        <a:t>nurkowań</a:t>
                      </a:r>
                      <a:r>
                        <a:rPr lang="pl-PL" sz="1200" baseline="0" dirty="0" smtClean="0"/>
                        <a:t> </a:t>
                      </a:r>
                      <a:r>
                        <a:rPr lang="pl-PL" sz="1200" dirty="0" smtClean="0"/>
                        <a:t>szkoleniowych</a:t>
                      </a:r>
                      <a:endParaRPr lang="pl-PL" sz="1200" dirty="0"/>
                    </a:p>
                  </a:txBody>
                  <a:tcPr/>
                </a:tc>
                <a:tc>
                  <a:txBody>
                    <a:bodyPr/>
                    <a:lstStyle/>
                    <a:p>
                      <a:r>
                        <a:rPr lang="pl-PL" sz="1200" dirty="0" smtClean="0"/>
                        <a:t>Skrócony przebieg szkolenia</a:t>
                      </a:r>
                      <a:endParaRPr lang="pl-PL" sz="1200" dirty="0"/>
                    </a:p>
                  </a:txBody>
                  <a:tcPr/>
                </a:tc>
                <a:tc>
                  <a:txBody>
                    <a:bodyPr/>
                    <a:lstStyle/>
                    <a:p>
                      <a:r>
                        <a:rPr lang="pl-PL" sz="1200" dirty="0" smtClean="0"/>
                        <a:t>Uprawnienia</a:t>
                      </a:r>
                      <a:endParaRPr lang="pl-PL" sz="1200" dirty="0"/>
                    </a:p>
                  </a:txBody>
                  <a:tcPr/>
                </a:tc>
                <a:tc>
                  <a:txBody>
                    <a:bodyPr/>
                    <a:lstStyle/>
                    <a:p>
                      <a:r>
                        <a:rPr lang="pl-PL" sz="1200" dirty="0" smtClean="0"/>
                        <a:t>Wymagania</a:t>
                      </a:r>
                      <a:endParaRPr lang="pl-PL" sz="1200" dirty="0"/>
                    </a:p>
                  </a:txBody>
                  <a:tcPr/>
                </a:tc>
                <a:tc>
                  <a:txBody>
                    <a:bodyPr/>
                    <a:lstStyle/>
                    <a:p>
                      <a:r>
                        <a:rPr lang="pl-PL" sz="1200" dirty="0" smtClean="0"/>
                        <a:t>Uwagi</a:t>
                      </a:r>
                      <a:endParaRPr lang="pl-PL" sz="1200" dirty="0"/>
                    </a:p>
                  </a:txBody>
                  <a:tcPr/>
                </a:tc>
              </a:tr>
              <a:tr h="1451609">
                <a:tc>
                  <a:txBody>
                    <a:bodyPr/>
                    <a:lstStyle/>
                    <a:p>
                      <a:r>
                        <a:rPr lang="pl-PL" sz="1200" dirty="0" smtClean="0"/>
                        <a:t>PADI</a:t>
                      </a:r>
                      <a:endParaRPr lang="pl-PL" sz="1200" dirty="0"/>
                    </a:p>
                  </a:txBody>
                  <a:tcPr/>
                </a:tc>
                <a:tc>
                  <a:txBody>
                    <a:bodyPr/>
                    <a:lstStyle/>
                    <a:p>
                      <a:r>
                        <a:rPr lang="pl-PL" sz="1200" dirty="0" smtClean="0"/>
                        <a:t>OWD</a:t>
                      </a:r>
                      <a:endParaRPr lang="pl-P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5 </a:t>
                      </a:r>
                      <a:r>
                        <a:rPr lang="pl-PL" sz="1200" dirty="0" err="1" smtClean="0"/>
                        <a:t>nurkowań</a:t>
                      </a:r>
                      <a:r>
                        <a:rPr lang="pl-PL" sz="1200" dirty="0" smtClean="0"/>
                        <a:t> na basenie i 4</a:t>
                      </a:r>
                      <a:r>
                        <a:rPr lang="pl-PL" sz="1200" baseline="0" dirty="0" smtClean="0"/>
                        <a:t> </a:t>
                      </a:r>
                      <a:r>
                        <a:rPr lang="pl-PL" sz="1200" dirty="0" err="1" smtClean="0"/>
                        <a:t>nurkowań</a:t>
                      </a:r>
                      <a:r>
                        <a:rPr lang="pl-PL" sz="1200" dirty="0" smtClean="0"/>
                        <a:t> na</a:t>
                      </a:r>
                      <a:r>
                        <a:rPr lang="pl-PL" sz="1200" baseline="0" dirty="0" smtClean="0"/>
                        <a:t> wodach otwartych</a:t>
                      </a:r>
                      <a:endParaRPr lang="pl-PL" sz="1200" dirty="0" smtClean="0"/>
                    </a:p>
                    <a:p>
                      <a:endParaRPr lang="pl-PL" sz="1200" dirty="0"/>
                    </a:p>
                  </a:txBody>
                  <a:tcPr/>
                </a:tc>
                <a:tc>
                  <a:txBody>
                    <a:bodyPr/>
                    <a:lstStyle/>
                    <a:p>
                      <a:r>
                        <a:rPr lang="pl-PL" sz="1200" dirty="0" smtClean="0"/>
                        <a:t>Teoria - książka lub nauka</a:t>
                      </a:r>
                      <a:r>
                        <a:rPr lang="pl-PL" sz="1200" baseline="0" dirty="0" smtClean="0"/>
                        <a:t> on </a:t>
                      </a:r>
                      <a:r>
                        <a:rPr lang="pl-PL" sz="1200" baseline="0" dirty="0" err="1" smtClean="0"/>
                        <a:t>line</a:t>
                      </a:r>
                      <a:r>
                        <a:rPr lang="pl-PL" sz="1200" baseline="0" dirty="0" smtClean="0"/>
                        <a:t>.  5 modułów basenowych z ćwiczeniami. Min. 4 nurkowania szkoleniowe na wodach otwartych do gł. 18m. Pływanie z kompasem po powierzchni i puszczanie bojki</a:t>
                      </a:r>
                      <a:endParaRPr lang="pl-PL" sz="1200" dirty="0"/>
                    </a:p>
                  </a:txBody>
                  <a:tcPr/>
                </a:tc>
                <a:tc>
                  <a:txBody>
                    <a:bodyPr/>
                    <a:lstStyle/>
                    <a:p>
                      <a:r>
                        <a:rPr lang="pl-PL" sz="1200" dirty="0" smtClean="0"/>
                        <a:t>Nurkowanie do 18m</a:t>
                      </a:r>
                      <a:endParaRPr lang="pl-PL" sz="1200" dirty="0"/>
                    </a:p>
                  </a:txBody>
                  <a:tcPr/>
                </a:tc>
                <a:tc>
                  <a:txBody>
                    <a:bodyPr/>
                    <a:lstStyle/>
                    <a:p>
                      <a:r>
                        <a:rPr lang="pl-PL" sz="1200" dirty="0" smtClean="0"/>
                        <a:t>Wiek od </a:t>
                      </a:r>
                      <a:r>
                        <a:rPr lang="pl-PL" sz="1200" baseline="0" dirty="0" smtClean="0"/>
                        <a:t> </a:t>
                      </a:r>
                      <a:r>
                        <a:rPr lang="pl-PL" sz="1200" dirty="0" smtClean="0"/>
                        <a:t>15 lat</a:t>
                      </a:r>
                      <a:endParaRPr lang="pl-PL" sz="1200" dirty="0"/>
                    </a:p>
                  </a:txBody>
                  <a:tcPr/>
                </a:tc>
                <a:tc>
                  <a:txBody>
                    <a:bodyPr/>
                    <a:lstStyle/>
                    <a:p>
                      <a:r>
                        <a:rPr lang="pl-PL" sz="1200" dirty="0" smtClean="0"/>
                        <a:t>Można 5 </a:t>
                      </a:r>
                      <a:r>
                        <a:rPr lang="pl-PL" sz="1200" dirty="0" err="1" smtClean="0"/>
                        <a:t>nurkowań</a:t>
                      </a:r>
                      <a:r>
                        <a:rPr lang="pl-PL" sz="1200" dirty="0" smtClean="0"/>
                        <a:t> w wodach </a:t>
                      </a:r>
                      <a:r>
                        <a:rPr lang="pl-PL" sz="1200" dirty="0" err="1" smtClean="0"/>
                        <a:t>baseno</a:t>
                      </a:r>
                      <a:r>
                        <a:rPr lang="pl-PL" sz="1200" baseline="0" dirty="0" smtClean="0"/>
                        <a:t> podobnych</a:t>
                      </a:r>
                      <a:endParaRPr lang="pl-PL" sz="1200" dirty="0"/>
                    </a:p>
                  </a:txBody>
                  <a:tcPr/>
                </a:tc>
              </a:tr>
              <a:tr h="1258061">
                <a:tc>
                  <a:txBody>
                    <a:bodyPr/>
                    <a:lstStyle/>
                    <a:p>
                      <a:r>
                        <a:rPr lang="pl-PL" sz="1200" dirty="0" smtClean="0"/>
                        <a:t>SSI</a:t>
                      </a:r>
                      <a:endParaRPr lang="pl-PL" sz="1200" dirty="0"/>
                    </a:p>
                  </a:txBody>
                  <a:tcPr/>
                </a:tc>
                <a:tc>
                  <a:txBody>
                    <a:bodyPr/>
                    <a:lstStyle/>
                    <a:p>
                      <a:r>
                        <a:rPr lang="pl-PL" sz="1200" dirty="0" smtClean="0"/>
                        <a:t>OWD</a:t>
                      </a:r>
                      <a:endParaRPr lang="pl-PL" sz="1200" dirty="0"/>
                    </a:p>
                  </a:txBody>
                  <a:tcPr/>
                </a:tc>
                <a:tc>
                  <a:txBody>
                    <a:bodyPr/>
                    <a:lstStyle/>
                    <a:p>
                      <a:r>
                        <a:rPr lang="pl-PL" sz="1200" dirty="0" smtClean="0"/>
                        <a:t>5 </a:t>
                      </a:r>
                      <a:r>
                        <a:rPr lang="pl-PL" sz="1200" dirty="0" err="1" smtClean="0"/>
                        <a:t>nurkowań</a:t>
                      </a:r>
                      <a:r>
                        <a:rPr lang="pl-PL" sz="1200" dirty="0" smtClean="0"/>
                        <a:t> na basenie i 4-5 </a:t>
                      </a:r>
                      <a:r>
                        <a:rPr lang="pl-PL" sz="1200" dirty="0" err="1" smtClean="0"/>
                        <a:t>nurkowań</a:t>
                      </a:r>
                      <a:r>
                        <a:rPr lang="pl-PL" sz="1200" dirty="0" smtClean="0"/>
                        <a:t> na</a:t>
                      </a:r>
                      <a:r>
                        <a:rPr lang="pl-PL" sz="1200" baseline="0" dirty="0" smtClean="0"/>
                        <a:t> wodach otwartych</a:t>
                      </a:r>
                      <a:endParaRPr lang="pl-PL" sz="1200" dirty="0"/>
                    </a:p>
                  </a:txBody>
                  <a:tcPr/>
                </a:tc>
                <a:tc>
                  <a:txBody>
                    <a:bodyPr/>
                    <a:lstStyle/>
                    <a:p>
                      <a:r>
                        <a:rPr lang="pl-PL" sz="1200" dirty="0" smtClean="0"/>
                        <a:t>Teoria-on </a:t>
                      </a:r>
                      <a:r>
                        <a:rPr lang="pl-PL" sz="1200" dirty="0" err="1" smtClean="0"/>
                        <a:t>line</a:t>
                      </a:r>
                      <a:r>
                        <a:rPr lang="pl-PL" sz="1200" dirty="0" smtClean="0"/>
                        <a:t>. 5 modułów basenowych z ćwiczeniami. 5 </a:t>
                      </a:r>
                      <a:r>
                        <a:rPr lang="pl-PL" sz="1200" dirty="0" err="1" smtClean="0"/>
                        <a:t>nurkowań</a:t>
                      </a:r>
                      <a:r>
                        <a:rPr lang="pl-PL" sz="1200" dirty="0" smtClean="0"/>
                        <a:t> szkoleniowych na wodach otwartych do </a:t>
                      </a:r>
                      <a:r>
                        <a:rPr lang="pl-PL" sz="1200" dirty="0" err="1" smtClean="0"/>
                        <a:t>gł</a:t>
                      </a:r>
                      <a:r>
                        <a:rPr lang="pl-PL" sz="1200" dirty="0" smtClean="0"/>
                        <a:t> 18m .</a:t>
                      </a:r>
                      <a:r>
                        <a:rPr lang="pl-PL" sz="1200" baseline="0" dirty="0" smtClean="0"/>
                        <a:t> Puszczanie bojki i pływanie z kompasem po powierzchni</a:t>
                      </a:r>
                      <a:endParaRPr lang="pl-P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Nurkowanie do 18m </a:t>
                      </a:r>
                    </a:p>
                  </a:txBody>
                  <a:tcPr/>
                </a:tc>
                <a:tc>
                  <a:txBody>
                    <a:bodyPr/>
                    <a:lstStyle/>
                    <a:p>
                      <a:r>
                        <a:rPr lang="pl-PL" sz="1200" dirty="0" smtClean="0"/>
                        <a:t>Wiek od 15 lat</a:t>
                      </a:r>
                      <a:endParaRPr lang="pl-PL" sz="1200" dirty="0"/>
                    </a:p>
                  </a:txBody>
                  <a:tcPr/>
                </a:tc>
                <a:tc>
                  <a:txBody>
                    <a:bodyPr/>
                    <a:lstStyle/>
                    <a:p>
                      <a:r>
                        <a:rPr lang="pl-PL" sz="1200" dirty="0" smtClean="0"/>
                        <a:t>Można 5 </a:t>
                      </a:r>
                      <a:r>
                        <a:rPr lang="pl-PL" sz="1200" dirty="0" err="1" smtClean="0"/>
                        <a:t>nurkowań</a:t>
                      </a:r>
                      <a:r>
                        <a:rPr lang="pl-PL" sz="1200" dirty="0" smtClean="0"/>
                        <a:t> robić w wodach </a:t>
                      </a:r>
                      <a:r>
                        <a:rPr lang="pl-PL" sz="1200" dirty="0" err="1" smtClean="0"/>
                        <a:t>basenopodobnych</a:t>
                      </a:r>
                      <a:r>
                        <a:rPr lang="pl-PL" sz="1200" dirty="0" smtClean="0"/>
                        <a:t>. Instruktor może dodać 20% dodatkowych ćwiczeń</a:t>
                      </a:r>
                      <a:endParaRPr lang="pl-PL" sz="1200" dirty="0"/>
                    </a:p>
                  </a:txBody>
                  <a:tcPr/>
                </a:tc>
              </a:tr>
              <a:tr h="1645157">
                <a:tc>
                  <a:txBody>
                    <a:bodyPr/>
                    <a:lstStyle/>
                    <a:p>
                      <a:r>
                        <a:rPr lang="pl-PL" sz="1200" dirty="0" smtClean="0"/>
                        <a:t>KDP CMAS</a:t>
                      </a:r>
                      <a:endParaRPr lang="pl-PL" sz="1200" dirty="0"/>
                    </a:p>
                  </a:txBody>
                  <a:tcPr/>
                </a:tc>
                <a:tc>
                  <a:txBody>
                    <a:bodyPr/>
                    <a:lstStyle/>
                    <a:p>
                      <a:r>
                        <a:rPr lang="pl-PL" sz="1200" dirty="0" smtClean="0"/>
                        <a:t>P1</a:t>
                      </a:r>
                      <a:endParaRPr lang="pl-PL" sz="1200" dirty="0"/>
                    </a:p>
                  </a:txBody>
                  <a:tcPr/>
                </a:tc>
                <a:tc>
                  <a:txBody>
                    <a:bodyPr/>
                    <a:lstStyle/>
                    <a:p>
                      <a:r>
                        <a:rPr lang="pl-PL" sz="1200" baseline="0" dirty="0" smtClean="0"/>
                        <a:t>2 nurkowania na basenie i 7 </a:t>
                      </a:r>
                      <a:r>
                        <a:rPr lang="pl-PL" sz="1200" baseline="0" dirty="0" err="1" smtClean="0"/>
                        <a:t>nurkowań</a:t>
                      </a:r>
                      <a:r>
                        <a:rPr lang="pl-PL" sz="1200" baseline="0" dirty="0" smtClean="0"/>
                        <a:t> na wodach otwartych </a:t>
                      </a:r>
                      <a:endParaRPr lang="pl-PL" sz="1200" dirty="0"/>
                    </a:p>
                  </a:txBody>
                  <a:tcPr/>
                </a:tc>
                <a:tc>
                  <a:txBody>
                    <a:bodyPr/>
                    <a:lstStyle/>
                    <a:p>
                      <a:r>
                        <a:rPr lang="pl-PL" sz="1200" dirty="0" smtClean="0"/>
                        <a:t>Teoria-książka.  9 nurkować szkoleniowych.  Sporo  ćwiczeń z pływalności,  elementy ratownictwa podwodnego. Nauka pływania w ABC</a:t>
                      </a:r>
                      <a:endParaRPr lang="pl-PL" sz="1200" dirty="0"/>
                    </a:p>
                  </a:txBody>
                  <a:tcPr/>
                </a:tc>
                <a:tc>
                  <a:txBody>
                    <a:bodyPr/>
                    <a:lstStyle/>
                    <a:p>
                      <a:r>
                        <a:rPr lang="pl-PL" sz="1200" b="0" i="0" kern="1200" dirty="0" smtClean="0">
                          <a:solidFill>
                            <a:schemeClr val="dk1"/>
                          </a:solidFill>
                          <a:effectLst/>
                          <a:latin typeface="+mn-lt"/>
                          <a:ea typeface="+mn-ea"/>
                          <a:cs typeface="+mn-cs"/>
                        </a:rPr>
                        <a:t>Nurkowanie do 20m</a:t>
                      </a:r>
                      <a:endParaRPr lang="pl-PL" sz="1200" dirty="0"/>
                    </a:p>
                  </a:txBody>
                  <a:tcPr/>
                </a:tc>
                <a:tc>
                  <a:txBody>
                    <a:bodyPr/>
                    <a:lstStyle/>
                    <a:p>
                      <a:r>
                        <a:rPr lang="pl-PL" sz="1200" dirty="0" smtClean="0"/>
                        <a:t>Wiek od</a:t>
                      </a:r>
                      <a:r>
                        <a:rPr lang="pl-PL" sz="1200" baseline="0" dirty="0" smtClean="0"/>
                        <a:t> 14 lat</a:t>
                      </a:r>
                      <a:endParaRPr lang="pl-PL" sz="1200" dirty="0" smtClean="0"/>
                    </a:p>
                  </a:txBody>
                  <a:tcPr/>
                </a:tc>
                <a:tc>
                  <a:txBody>
                    <a:bodyPr/>
                    <a:lstStyle/>
                    <a:p>
                      <a:r>
                        <a:rPr lang="pl-PL" sz="1200" dirty="0" smtClean="0"/>
                        <a:t>Można wszystkie  9 </a:t>
                      </a:r>
                      <a:r>
                        <a:rPr lang="pl-PL" sz="1200" dirty="0" err="1" smtClean="0"/>
                        <a:t>nurkowań</a:t>
                      </a:r>
                      <a:r>
                        <a:rPr lang="pl-PL" sz="1200" dirty="0" smtClean="0"/>
                        <a:t> robić w wodach  otwartych</a:t>
                      </a:r>
                      <a:endParaRPr lang="pl-PL" sz="1200" dirty="0"/>
                    </a:p>
                  </a:txBody>
                  <a:tcPr/>
                </a:tc>
              </a:tr>
            </a:tbl>
          </a:graphicData>
        </a:graphic>
      </p:graphicFrame>
    </p:spTree>
    <p:extLst>
      <p:ext uri="{BB962C8B-B14F-4D97-AF65-F5344CB8AC3E}">
        <p14:creationId xmlns:p14="http://schemas.microsoft.com/office/powerpoint/2010/main" val="1338328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solidFill>
                  <a:srgbClr val="F79646">
                    <a:lumMod val="75000"/>
                  </a:srgbClr>
                </a:solidFill>
              </a:rPr>
              <a:t>Porównanie systemów szkolenia nurków rekreacyjnych w trzech najbardziej znanych w Polsce organizacjach nurkowych- PADI, SSI i CMAS</a:t>
            </a:r>
            <a:endParaRPr lang="pl-PL" dirty="0"/>
          </a:p>
        </p:txBody>
      </p:sp>
      <p:sp>
        <p:nvSpPr>
          <p:cNvPr id="3" name="Symbol zastępczy zawartości 2"/>
          <p:cNvSpPr>
            <a:spLocks noGrp="1"/>
          </p:cNvSpPr>
          <p:nvPr>
            <p:ph idx="1"/>
          </p:nvPr>
        </p:nvSpPr>
        <p:spPr/>
        <p:txBody>
          <a:bodyPr/>
          <a:lstStyle/>
          <a:p>
            <a:r>
              <a:rPr lang="pl-PL" sz="2400" dirty="0" smtClean="0"/>
              <a:t>Płetwonurek </a:t>
            </a:r>
            <a:r>
              <a:rPr lang="pl-PL" sz="2400" dirty="0" err="1" smtClean="0"/>
              <a:t>Explorator</a:t>
            </a:r>
            <a:r>
              <a:rPr lang="pl-PL" sz="2400" dirty="0" smtClean="0"/>
              <a:t>, Advanced Open </a:t>
            </a:r>
            <a:r>
              <a:rPr lang="pl-PL" sz="2400" dirty="0" err="1" smtClean="0"/>
              <a:t>Diver</a:t>
            </a:r>
            <a:r>
              <a:rPr lang="pl-PL" sz="2400" dirty="0" smtClean="0"/>
              <a:t> SSI, Advanced Open </a:t>
            </a:r>
            <a:r>
              <a:rPr lang="pl-PL" sz="2400" dirty="0" err="1" smtClean="0"/>
              <a:t>Water</a:t>
            </a:r>
            <a:r>
              <a:rPr lang="pl-PL" sz="2400" dirty="0" smtClean="0"/>
              <a:t> </a:t>
            </a:r>
            <a:r>
              <a:rPr lang="pl-PL" sz="2400" dirty="0" err="1" smtClean="0"/>
              <a:t>Diver</a:t>
            </a:r>
            <a:r>
              <a:rPr lang="pl-PL" sz="2400" dirty="0" smtClean="0"/>
              <a:t> PADI</a:t>
            </a:r>
          </a:p>
          <a:p>
            <a:pPr marL="0" indent="0">
              <a:buNone/>
            </a:pPr>
            <a:endParaRPr lang="pl-P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690206"/>
            <a:ext cx="28575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5524" y="2543252"/>
            <a:ext cx="2014587" cy="2594544"/>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9288" y="4797152"/>
            <a:ext cx="2670594" cy="168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489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22114"/>
          </a:xfrm>
        </p:spPr>
        <p:txBody>
          <a:bodyPr>
            <a:normAutofit/>
          </a:bodyPr>
          <a:lstStyle/>
          <a:p>
            <a:r>
              <a:rPr lang="pl-PL" sz="2000" dirty="0">
                <a:solidFill>
                  <a:srgbClr val="F79646">
                    <a:lumMod val="75000"/>
                  </a:srgbClr>
                </a:solidFill>
              </a:rPr>
              <a:t>Porównanie systemów szkolenia nurków rekreacyjnych w trzech najbardziej znanych w Polsce organizacjach nurkowych- PADI, SSI i CMAS</a:t>
            </a:r>
            <a:endParaRPr lang="pl-PL" sz="2000" dirty="0"/>
          </a:p>
        </p:txBody>
      </p:sp>
      <p:sp>
        <p:nvSpPr>
          <p:cNvPr id="3" name="Symbol zastępczy zawartości 2"/>
          <p:cNvSpPr>
            <a:spLocks noGrp="1"/>
          </p:cNvSpPr>
          <p:nvPr>
            <p:ph idx="1"/>
          </p:nvPr>
        </p:nvSpPr>
        <p:spPr>
          <a:xfrm>
            <a:off x="457200" y="1052736"/>
            <a:ext cx="8229600" cy="5073427"/>
          </a:xfrm>
        </p:spPr>
        <p:txBody>
          <a:bodyPr/>
          <a:lstStyle/>
          <a:p>
            <a:pPr marL="0" indent="0">
              <a:buNone/>
            </a:pPr>
            <a:endParaRPr lang="pl-PL" sz="2400" dirty="0" smtClean="0"/>
          </a:p>
          <a:p>
            <a:pPr marL="0" indent="0">
              <a:buNone/>
            </a:pPr>
            <a:endParaRPr lang="pl-PL" dirty="0"/>
          </a:p>
        </p:txBody>
      </p:sp>
      <p:graphicFrame>
        <p:nvGraphicFramePr>
          <p:cNvPr id="4" name="Tabela 3"/>
          <p:cNvGraphicFramePr>
            <a:graphicFrameLocks noGrp="1"/>
          </p:cNvGraphicFramePr>
          <p:nvPr>
            <p:extLst>
              <p:ext uri="{D42A27DB-BD31-4B8C-83A1-F6EECF244321}">
                <p14:modId xmlns:p14="http://schemas.microsoft.com/office/powerpoint/2010/main" val="1826145324"/>
              </p:ext>
            </p:extLst>
          </p:nvPr>
        </p:nvGraphicFramePr>
        <p:xfrm>
          <a:off x="107504" y="1124744"/>
          <a:ext cx="8821487" cy="5317995"/>
        </p:xfrm>
        <a:graphic>
          <a:graphicData uri="http://schemas.openxmlformats.org/drawingml/2006/table">
            <a:tbl>
              <a:tblPr firstRow="1" bandRow="1">
                <a:tableStyleId>{5C22544A-7EE6-4342-B048-85BDC9FD1C3A}</a:tableStyleId>
              </a:tblPr>
              <a:tblGrid>
                <a:gridCol w="675302"/>
                <a:gridCol w="825369"/>
                <a:gridCol w="1350604"/>
                <a:gridCol w="2333301"/>
                <a:gridCol w="1296144"/>
                <a:gridCol w="1080120"/>
                <a:gridCol w="1260647"/>
              </a:tblGrid>
              <a:tr h="870965">
                <a:tc>
                  <a:txBody>
                    <a:bodyPr/>
                    <a:lstStyle/>
                    <a:p>
                      <a:r>
                        <a:rPr lang="pl-PL" sz="1200" dirty="0" smtClean="0"/>
                        <a:t>Organizacja</a:t>
                      </a:r>
                      <a:endParaRPr lang="pl-PL" sz="1200" dirty="0"/>
                    </a:p>
                  </a:txBody>
                  <a:tcPr/>
                </a:tc>
                <a:tc>
                  <a:txBody>
                    <a:bodyPr/>
                    <a:lstStyle/>
                    <a:p>
                      <a:r>
                        <a:rPr lang="pl-PL" sz="1200" dirty="0" smtClean="0"/>
                        <a:t>Nazwa stopnia w organizacji</a:t>
                      </a:r>
                      <a:endParaRPr lang="pl-PL" sz="1200" dirty="0"/>
                    </a:p>
                  </a:txBody>
                  <a:tcPr/>
                </a:tc>
                <a:tc>
                  <a:txBody>
                    <a:bodyPr/>
                    <a:lstStyle/>
                    <a:p>
                      <a:r>
                        <a:rPr lang="pl-PL" sz="1200" dirty="0" smtClean="0"/>
                        <a:t>Ilość </a:t>
                      </a:r>
                      <a:r>
                        <a:rPr lang="pl-PL" sz="1200" dirty="0" err="1" smtClean="0"/>
                        <a:t>nurkowań</a:t>
                      </a:r>
                      <a:r>
                        <a:rPr lang="pl-PL" sz="1200" baseline="0" dirty="0" smtClean="0"/>
                        <a:t> </a:t>
                      </a:r>
                      <a:r>
                        <a:rPr lang="pl-PL" sz="1200" dirty="0" smtClean="0"/>
                        <a:t>szkoleniowych</a:t>
                      </a:r>
                      <a:endParaRPr lang="pl-PL" sz="1200" dirty="0"/>
                    </a:p>
                  </a:txBody>
                  <a:tcPr/>
                </a:tc>
                <a:tc>
                  <a:txBody>
                    <a:bodyPr/>
                    <a:lstStyle/>
                    <a:p>
                      <a:r>
                        <a:rPr lang="pl-PL" sz="1200" dirty="0" smtClean="0"/>
                        <a:t>Skrócony przebieg szkolenia</a:t>
                      </a:r>
                      <a:endParaRPr lang="pl-PL" sz="1200" dirty="0"/>
                    </a:p>
                  </a:txBody>
                  <a:tcPr/>
                </a:tc>
                <a:tc>
                  <a:txBody>
                    <a:bodyPr/>
                    <a:lstStyle/>
                    <a:p>
                      <a:r>
                        <a:rPr lang="pl-PL" sz="1200" dirty="0" smtClean="0"/>
                        <a:t>Uprawnienia</a:t>
                      </a:r>
                      <a:endParaRPr lang="pl-PL" sz="1200" dirty="0"/>
                    </a:p>
                  </a:txBody>
                  <a:tcPr/>
                </a:tc>
                <a:tc>
                  <a:txBody>
                    <a:bodyPr/>
                    <a:lstStyle/>
                    <a:p>
                      <a:r>
                        <a:rPr lang="pl-PL" sz="1200" dirty="0" smtClean="0"/>
                        <a:t>Wymagania</a:t>
                      </a:r>
                      <a:endParaRPr lang="pl-PL" sz="1200" dirty="0"/>
                    </a:p>
                  </a:txBody>
                  <a:tcPr/>
                </a:tc>
                <a:tc>
                  <a:txBody>
                    <a:bodyPr/>
                    <a:lstStyle/>
                    <a:p>
                      <a:r>
                        <a:rPr lang="pl-PL" sz="1200" dirty="0" smtClean="0"/>
                        <a:t>Uwagi</a:t>
                      </a:r>
                      <a:endParaRPr lang="pl-PL" sz="1200" dirty="0"/>
                    </a:p>
                  </a:txBody>
                  <a:tcPr/>
                </a:tc>
              </a:tr>
              <a:tr h="1451609">
                <a:tc>
                  <a:txBody>
                    <a:bodyPr/>
                    <a:lstStyle/>
                    <a:p>
                      <a:r>
                        <a:rPr lang="pl-PL" sz="1200" dirty="0" smtClean="0"/>
                        <a:t>PADI</a:t>
                      </a:r>
                      <a:endParaRPr lang="pl-PL" sz="1200" dirty="0"/>
                    </a:p>
                  </a:txBody>
                  <a:tcPr/>
                </a:tc>
                <a:tc>
                  <a:txBody>
                    <a:bodyPr/>
                    <a:lstStyle/>
                    <a:p>
                      <a:r>
                        <a:rPr lang="pl-PL" sz="1200" dirty="0" smtClean="0"/>
                        <a:t>Advanced</a:t>
                      </a:r>
                      <a:r>
                        <a:rPr lang="pl-PL" sz="1200" baseline="0" dirty="0" smtClean="0"/>
                        <a:t> PADI</a:t>
                      </a:r>
                      <a:endParaRPr lang="pl-P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5 </a:t>
                      </a:r>
                      <a:r>
                        <a:rPr lang="pl-PL" sz="1200" dirty="0" err="1" smtClean="0"/>
                        <a:t>nurkowań</a:t>
                      </a:r>
                      <a:r>
                        <a:rPr lang="pl-PL" sz="1200" dirty="0" smtClean="0"/>
                        <a:t> na wodach</a:t>
                      </a:r>
                      <a:r>
                        <a:rPr lang="pl-PL" sz="1200" baseline="0" dirty="0" smtClean="0"/>
                        <a:t> otwartych</a:t>
                      </a:r>
                      <a:endParaRPr lang="pl-PL" sz="1200" dirty="0" smtClean="0"/>
                    </a:p>
                    <a:p>
                      <a:endParaRPr lang="pl-PL" sz="1200" dirty="0"/>
                    </a:p>
                  </a:txBody>
                  <a:tcPr/>
                </a:tc>
                <a:tc>
                  <a:txBody>
                    <a:bodyPr/>
                    <a:lstStyle/>
                    <a:p>
                      <a:r>
                        <a:rPr lang="pl-PL" sz="1200" dirty="0" smtClean="0"/>
                        <a:t>Teoria - książka lub nauka</a:t>
                      </a:r>
                      <a:r>
                        <a:rPr lang="pl-PL" sz="1200" baseline="0" dirty="0" smtClean="0"/>
                        <a:t> on </a:t>
                      </a:r>
                      <a:r>
                        <a:rPr lang="pl-PL" sz="1200" baseline="0" dirty="0" err="1" smtClean="0"/>
                        <a:t>line</a:t>
                      </a:r>
                      <a:r>
                        <a:rPr lang="pl-PL" sz="1200" baseline="0" dirty="0" smtClean="0"/>
                        <a:t>.  5 różnych </a:t>
                      </a:r>
                      <a:r>
                        <a:rPr lang="pl-PL" sz="1200" baseline="0" dirty="0" err="1" smtClean="0"/>
                        <a:t>nurkowań</a:t>
                      </a:r>
                      <a:r>
                        <a:rPr lang="pl-PL" sz="1200" baseline="0" dirty="0" smtClean="0"/>
                        <a:t> szkoleniowych  będących pierwszymi </a:t>
                      </a:r>
                      <a:r>
                        <a:rPr lang="pl-PL" sz="1200" baseline="0" dirty="0" err="1" smtClean="0"/>
                        <a:t>nurkowaniami</a:t>
                      </a:r>
                      <a:r>
                        <a:rPr lang="pl-PL" sz="1200" baseline="0" dirty="0" smtClean="0"/>
                        <a:t> danej specjalizacji.  Obowiązkowe są nurkowanie głębokie, nocne i nawigacyjne</a:t>
                      </a:r>
                      <a:endParaRPr lang="pl-PL" sz="1200" dirty="0"/>
                    </a:p>
                  </a:txBody>
                  <a:tcPr/>
                </a:tc>
                <a:tc>
                  <a:txBody>
                    <a:bodyPr/>
                    <a:lstStyle/>
                    <a:p>
                      <a:r>
                        <a:rPr lang="pl-PL" sz="1200" dirty="0" smtClean="0"/>
                        <a:t>Nurkowanie do 30m</a:t>
                      </a:r>
                      <a:endParaRPr lang="pl-PL" sz="1200" dirty="0"/>
                    </a:p>
                  </a:txBody>
                  <a:tcPr/>
                </a:tc>
                <a:tc>
                  <a:txBody>
                    <a:bodyPr/>
                    <a:lstStyle/>
                    <a:p>
                      <a:r>
                        <a:rPr lang="pl-PL" sz="1200" dirty="0" smtClean="0"/>
                        <a:t>Wiek od </a:t>
                      </a:r>
                      <a:r>
                        <a:rPr lang="pl-PL" sz="1200" baseline="0" dirty="0" smtClean="0"/>
                        <a:t> </a:t>
                      </a:r>
                      <a:r>
                        <a:rPr lang="pl-PL" sz="1200" dirty="0" smtClean="0"/>
                        <a:t>15 lat</a:t>
                      </a:r>
                      <a:endParaRPr lang="pl-PL" sz="1200" dirty="0"/>
                    </a:p>
                  </a:txBody>
                  <a:tcPr/>
                </a:tc>
                <a:tc>
                  <a:txBody>
                    <a:bodyPr/>
                    <a:lstStyle/>
                    <a:p>
                      <a:r>
                        <a:rPr lang="pl-PL" sz="1200" dirty="0" smtClean="0"/>
                        <a:t>Nurkowania </a:t>
                      </a:r>
                      <a:r>
                        <a:rPr lang="pl-PL" sz="1200" dirty="0" err="1" smtClean="0"/>
                        <a:t>bezdekompresyjne</a:t>
                      </a:r>
                      <a:endParaRPr lang="pl-PL" sz="1200" dirty="0"/>
                    </a:p>
                  </a:txBody>
                  <a:tcPr/>
                </a:tc>
              </a:tr>
              <a:tr h="1258061">
                <a:tc>
                  <a:txBody>
                    <a:bodyPr/>
                    <a:lstStyle/>
                    <a:p>
                      <a:r>
                        <a:rPr lang="pl-PL" sz="1200" dirty="0" smtClean="0"/>
                        <a:t>SSI</a:t>
                      </a:r>
                      <a:endParaRPr lang="pl-PL" sz="1200" dirty="0"/>
                    </a:p>
                  </a:txBody>
                  <a:tcPr/>
                </a:tc>
                <a:tc>
                  <a:txBody>
                    <a:bodyPr/>
                    <a:lstStyle/>
                    <a:p>
                      <a:r>
                        <a:rPr lang="pl-PL" sz="1200" dirty="0" smtClean="0"/>
                        <a:t>Advanced </a:t>
                      </a:r>
                      <a:r>
                        <a:rPr lang="pl-PL" sz="1200" dirty="0" err="1" smtClean="0"/>
                        <a:t>Adventurer</a:t>
                      </a:r>
                      <a:r>
                        <a:rPr lang="pl-PL" sz="1200" dirty="0" smtClean="0"/>
                        <a:t> SSI</a:t>
                      </a:r>
                      <a:endParaRPr lang="pl-PL" sz="1200" dirty="0"/>
                    </a:p>
                  </a:txBody>
                  <a:tcPr/>
                </a:tc>
                <a:tc>
                  <a:txBody>
                    <a:bodyPr/>
                    <a:lstStyle/>
                    <a:p>
                      <a:r>
                        <a:rPr lang="pl-PL" sz="1200" baseline="0" dirty="0" smtClean="0"/>
                        <a:t>5 </a:t>
                      </a:r>
                      <a:r>
                        <a:rPr lang="pl-PL" sz="1200" baseline="0" dirty="0" err="1" smtClean="0"/>
                        <a:t>nurkowań</a:t>
                      </a:r>
                      <a:r>
                        <a:rPr lang="pl-PL" sz="1200" baseline="0" dirty="0" smtClean="0"/>
                        <a:t> na wodach otwartych</a:t>
                      </a:r>
                      <a:endParaRPr lang="pl-PL" sz="1200" dirty="0"/>
                    </a:p>
                  </a:txBody>
                  <a:tcPr/>
                </a:tc>
                <a:tc>
                  <a:txBody>
                    <a:bodyPr/>
                    <a:lstStyle/>
                    <a:p>
                      <a:r>
                        <a:rPr lang="pl-PL" sz="1200" dirty="0" smtClean="0"/>
                        <a:t>Teoria-on </a:t>
                      </a:r>
                      <a:r>
                        <a:rPr lang="pl-PL" sz="1200" dirty="0" err="1" smtClean="0"/>
                        <a:t>line</a:t>
                      </a:r>
                      <a:r>
                        <a:rPr lang="pl-PL" sz="1200" dirty="0" smtClean="0"/>
                        <a:t>.  5</a:t>
                      </a:r>
                      <a:r>
                        <a:rPr lang="pl-PL" sz="1200" baseline="0" dirty="0" smtClean="0"/>
                        <a:t> różnych </a:t>
                      </a:r>
                      <a:r>
                        <a:rPr lang="pl-PL" sz="1200" baseline="0" dirty="0" err="1" smtClean="0"/>
                        <a:t>nurkowań</a:t>
                      </a:r>
                      <a:r>
                        <a:rPr lang="pl-PL" sz="1200" baseline="0" dirty="0" smtClean="0"/>
                        <a:t> szkoleniowych w tym nurkowanie ze specjalizacji </a:t>
                      </a:r>
                      <a:r>
                        <a:rPr lang="pl-PL" sz="1200" baseline="0" dirty="0" err="1" smtClean="0"/>
                        <a:t>Deep</a:t>
                      </a:r>
                      <a:r>
                        <a:rPr lang="pl-PL" sz="1200" baseline="0" dirty="0" smtClean="0"/>
                        <a:t> i nawigacji</a:t>
                      </a:r>
                      <a:endParaRPr lang="pl-P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Nurkowanie do 30m </a:t>
                      </a:r>
                    </a:p>
                  </a:txBody>
                  <a:tcPr/>
                </a:tc>
                <a:tc>
                  <a:txBody>
                    <a:bodyPr/>
                    <a:lstStyle/>
                    <a:p>
                      <a:r>
                        <a:rPr lang="pl-PL" sz="1200" dirty="0" smtClean="0"/>
                        <a:t>Wiek 15 lat</a:t>
                      </a:r>
                      <a:endParaRPr lang="pl-PL" sz="1200" dirty="0"/>
                    </a:p>
                  </a:txBody>
                  <a:tcPr/>
                </a:tc>
                <a:tc>
                  <a:txBody>
                    <a:bodyPr/>
                    <a:lstStyle/>
                    <a:p>
                      <a:r>
                        <a:rPr lang="pl-PL" sz="1200" dirty="0" smtClean="0"/>
                        <a:t>Nurkowania</a:t>
                      </a:r>
                      <a:r>
                        <a:rPr lang="pl-PL" sz="1200" baseline="0" dirty="0" smtClean="0"/>
                        <a:t> </a:t>
                      </a:r>
                      <a:r>
                        <a:rPr lang="pl-PL" sz="1200" baseline="0" dirty="0" err="1" smtClean="0"/>
                        <a:t>bezdekompresyjne</a:t>
                      </a:r>
                      <a:endParaRPr lang="pl-PL" sz="1200" dirty="0"/>
                    </a:p>
                  </a:txBody>
                  <a:tcPr/>
                </a:tc>
              </a:tr>
              <a:tr h="1645157">
                <a:tc>
                  <a:txBody>
                    <a:bodyPr/>
                    <a:lstStyle/>
                    <a:p>
                      <a:r>
                        <a:rPr lang="pl-PL" sz="1200" dirty="0" smtClean="0"/>
                        <a:t>KDP CMAS</a:t>
                      </a:r>
                      <a:endParaRPr lang="pl-PL" sz="1200" dirty="0"/>
                    </a:p>
                  </a:txBody>
                  <a:tcPr/>
                </a:tc>
                <a:tc>
                  <a:txBody>
                    <a:bodyPr/>
                    <a:lstStyle/>
                    <a:p>
                      <a:r>
                        <a:rPr lang="pl-PL" sz="1200" dirty="0" err="1" smtClean="0"/>
                        <a:t>Ppłertwonurek</a:t>
                      </a:r>
                      <a:r>
                        <a:rPr lang="pl-PL" sz="1200" baseline="0" dirty="0" smtClean="0"/>
                        <a:t> </a:t>
                      </a:r>
                      <a:r>
                        <a:rPr lang="pl-PL" sz="1200" baseline="0" dirty="0" err="1" smtClean="0"/>
                        <a:t>Explorator</a:t>
                      </a:r>
                      <a:r>
                        <a:rPr lang="pl-PL" sz="1200" baseline="0" dirty="0" smtClean="0"/>
                        <a:t> PE</a:t>
                      </a:r>
                      <a:endParaRPr lang="pl-PL" sz="1200" dirty="0"/>
                    </a:p>
                  </a:txBody>
                  <a:tcPr/>
                </a:tc>
                <a:tc>
                  <a:txBody>
                    <a:bodyPr/>
                    <a:lstStyle/>
                    <a:p>
                      <a:r>
                        <a:rPr lang="pl-PL" sz="1200" baseline="0" dirty="0" smtClean="0"/>
                        <a:t>4 nurkowania na wodach otwartych </a:t>
                      </a:r>
                      <a:endParaRPr lang="pl-PL" sz="1200" dirty="0"/>
                    </a:p>
                  </a:txBody>
                  <a:tcPr/>
                </a:tc>
                <a:tc>
                  <a:txBody>
                    <a:bodyPr/>
                    <a:lstStyle/>
                    <a:p>
                      <a:r>
                        <a:rPr lang="pl-PL" sz="1200" dirty="0" smtClean="0"/>
                        <a:t>Teoria</a:t>
                      </a:r>
                      <a:r>
                        <a:rPr lang="pl-PL" sz="1200" baseline="0" dirty="0" smtClean="0"/>
                        <a:t> i </a:t>
                      </a:r>
                      <a:r>
                        <a:rPr lang="pl-PL" sz="1200" dirty="0" smtClean="0"/>
                        <a:t>4</a:t>
                      </a:r>
                      <a:r>
                        <a:rPr lang="pl-PL" sz="1200" baseline="0" dirty="0" smtClean="0"/>
                        <a:t> nurkowania z elementami  poprawnego trymowania , pływania  żabką  i puszczaniem bojki</a:t>
                      </a:r>
                      <a:endParaRPr lang="pl-P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i="0" kern="1200" dirty="0" err="1" smtClean="0">
                          <a:solidFill>
                            <a:schemeClr val="dk1"/>
                          </a:solidFill>
                          <a:effectLst/>
                          <a:latin typeface="+mn-lt"/>
                          <a:ea typeface="+mn-ea"/>
                          <a:cs typeface="+mn-cs"/>
                        </a:rPr>
                        <a:t>Nurkowyższym</a:t>
                      </a:r>
                      <a:r>
                        <a:rPr lang="pl-PL" sz="1200" b="0" i="0" kern="1200" dirty="0" smtClean="0">
                          <a:solidFill>
                            <a:schemeClr val="dk1"/>
                          </a:solidFill>
                          <a:effectLst/>
                          <a:latin typeface="+mn-lt"/>
                          <a:ea typeface="+mn-ea"/>
                          <a:cs typeface="+mn-cs"/>
                        </a:rPr>
                        <a:t> stopniu</a:t>
                      </a:r>
                      <a:endParaRPr lang="pl-PL" sz="1200" dirty="0" smtClean="0"/>
                    </a:p>
                    <a:p>
                      <a:r>
                        <a:rPr lang="pl-PL" sz="1200" b="0" i="0" kern="1200" dirty="0" err="1" smtClean="0">
                          <a:solidFill>
                            <a:schemeClr val="dk1"/>
                          </a:solidFill>
                          <a:effectLst/>
                          <a:latin typeface="+mn-lt"/>
                          <a:ea typeface="+mn-ea"/>
                          <a:cs typeface="+mn-cs"/>
                        </a:rPr>
                        <a:t>wanie</a:t>
                      </a:r>
                      <a:r>
                        <a:rPr lang="pl-PL" sz="1200" b="0" i="0" kern="1200" dirty="0" smtClean="0">
                          <a:solidFill>
                            <a:schemeClr val="dk1"/>
                          </a:solidFill>
                          <a:effectLst/>
                          <a:latin typeface="+mn-lt"/>
                          <a:ea typeface="+mn-ea"/>
                          <a:cs typeface="+mn-cs"/>
                        </a:rPr>
                        <a:t> do 30m z partnerem o</a:t>
                      </a:r>
                      <a:endParaRPr lang="pl-PL" sz="1200" dirty="0"/>
                    </a:p>
                  </a:txBody>
                  <a:tcPr/>
                </a:tc>
                <a:tc>
                  <a:txBody>
                    <a:bodyPr/>
                    <a:lstStyle/>
                    <a:p>
                      <a:r>
                        <a:rPr lang="pl-PL" sz="1200" dirty="0" smtClean="0"/>
                        <a:t>Wiek od</a:t>
                      </a:r>
                      <a:r>
                        <a:rPr lang="pl-PL" sz="1200" baseline="0" dirty="0" smtClean="0"/>
                        <a:t> 15 lat. Posiadanie specjalizacji nocnej i nawigacyjnej. Min 15 </a:t>
                      </a:r>
                      <a:r>
                        <a:rPr lang="pl-PL" sz="1200" baseline="0" dirty="0" err="1" smtClean="0"/>
                        <a:t>nurkowań</a:t>
                      </a:r>
                      <a:r>
                        <a:rPr lang="pl-PL" sz="1200" baseline="0" dirty="0" smtClean="0"/>
                        <a:t> po stopniu P1</a:t>
                      </a:r>
                      <a:endParaRPr lang="pl-PL" sz="1200" dirty="0" smtClean="0"/>
                    </a:p>
                  </a:txBody>
                  <a:tcPr/>
                </a:tc>
                <a:tc>
                  <a:txBody>
                    <a:bodyPr/>
                    <a:lstStyle/>
                    <a:p>
                      <a:r>
                        <a:rPr lang="pl-PL" sz="1200" dirty="0" smtClean="0"/>
                        <a:t>Nurkowanie do 30m </a:t>
                      </a:r>
                      <a:r>
                        <a:rPr lang="pl-PL" sz="1200" dirty="0" err="1" smtClean="0"/>
                        <a:t>bezdekompresyjne</a:t>
                      </a:r>
                      <a:endParaRPr lang="pl-PL" sz="1200" dirty="0"/>
                    </a:p>
                  </a:txBody>
                  <a:tcPr/>
                </a:tc>
              </a:tr>
            </a:tbl>
          </a:graphicData>
        </a:graphic>
      </p:graphicFrame>
    </p:spTree>
    <p:extLst>
      <p:ext uri="{BB962C8B-B14F-4D97-AF65-F5344CB8AC3E}">
        <p14:creationId xmlns:p14="http://schemas.microsoft.com/office/powerpoint/2010/main" val="3105291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solidFill>
                  <a:srgbClr val="F79646">
                    <a:lumMod val="75000"/>
                  </a:srgbClr>
                </a:solidFill>
              </a:rPr>
              <a:t>Porównanie systemów szkolenia nurków rekreacyjnych w trzech najbardziej znanych w Polsce organizacjach nurkowych- PADI, SSI i CMAS</a:t>
            </a:r>
            <a:endParaRPr lang="pl-PL" dirty="0"/>
          </a:p>
        </p:txBody>
      </p:sp>
      <p:sp>
        <p:nvSpPr>
          <p:cNvPr id="3" name="Symbol zastępczy zawartości 2"/>
          <p:cNvSpPr>
            <a:spLocks noGrp="1"/>
          </p:cNvSpPr>
          <p:nvPr>
            <p:ph idx="1"/>
          </p:nvPr>
        </p:nvSpPr>
        <p:spPr/>
        <p:txBody>
          <a:bodyPr/>
          <a:lstStyle/>
          <a:p>
            <a:pPr marL="0" indent="0">
              <a:buNone/>
            </a:pPr>
            <a:r>
              <a:rPr lang="pl-PL" dirty="0" smtClean="0"/>
              <a:t>Stopień P2-Diver**, </a:t>
            </a:r>
            <a:r>
              <a:rPr lang="pl-PL" dirty="0" err="1" smtClean="0"/>
              <a:t>Rescu</a:t>
            </a:r>
            <a:r>
              <a:rPr lang="pl-PL" dirty="0" smtClean="0"/>
              <a:t> </a:t>
            </a:r>
            <a:r>
              <a:rPr lang="pl-PL" dirty="0" err="1" smtClean="0"/>
              <a:t>Diver</a:t>
            </a:r>
            <a:r>
              <a:rPr lang="pl-PL" dirty="0" smtClean="0"/>
              <a:t> PADI + </a:t>
            </a:r>
            <a:r>
              <a:rPr lang="pl-PL" dirty="0" err="1" smtClean="0"/>
              <a:t>Deep</a:t>
            </a:r>
            <a:r>
              <a:rPr lang="pl-PL" dirty="0" smtClean="0"/>
              <a:t>, </a:t>
            </a:r>
            <a:r>
              <a:rPr lang="pl-PL" dirty="0" err="1" smtClean="0"/>
              <a:t>Stess</a:t>
            </a:r>
            <a:r>
              <a:rPr lang="pl-PL" dirty="0" smtClean="0"/>
              <a:t> &amp; </a:t>
            </a:r>
            <a:r>
              <a:rPr lang="pl-PL" dirty="0" err="1" smtClean="0"/>
              <a:t>Rescue</a:t>
            </a:r>
            <a:r>
              <a:rPr lang="pl-PL" dirty="0" smtClean="0"/>
              <a:t> SSI </a:t>
            </a:r>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398" y="2754722"/>
            <a:ext cx="28575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670072"/>
            <a:ext cx="2248838" cy="2800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Znalezione obrazy dla zapytania rescue padi certific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570184"/>
            <a:ext cx="2977158" cy="186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087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rmAutofit fontScale="90000"/>
          </a:bodyPr>
          <a:lstStyle/>
          <a:p>
            <a:r>
              <a:rPr lang="pl-PL" sz="2000" dirty="0">
                <a:solidFill>
                  <a:srgbClr val="F79646">
                    <a:lumMod val="75000"/>
                  </a:srgbClr>
                </a:solidFill>
              </a:rPr>
              <a:t>Porównanie systemów szkolenia nurków rekreacyjnych w trzech najbardziej znanych w Polsce organizacjach nurkowych- PADI, SSI i CMAS</a:t>
            </a:r>
            <a:endParaRPr lang="pl-PL" sz="2000" dirty="0"/>
          </a:p>
        </p:txBody>
      </p:sp>
      <p:sp>
        <p:nvSpPr>
          <p:cNvPr id="3" name="Symbol zastępczy zawartości 2"/>
          <p:cNvSpPr>
            <a:spLocks noGrp="1"/>
          </p:cNvSpPr>
          <p:nvPr>
            <p:ph idx="1"/>
          </p:nvPr>
        </p:nvSpPr>
        <p:spPr>
          <a:xfrm>
            <a:off x="457200" y="1052736"/>
            <a:ext cx="8229600" cy="5073427"/>
          </a:xfrm>
        </p:spPr>
        <p:txBody>
          <a:bodyPr/>
          <a:lstStyle/>
          <a:p>
            <a:pPr marL="0" indent="0">
              <a:buNone/>
            </a:pPr>
            <a:endParaRPr lang="pl-PL" sz="2400" dirty="0" smtClean="0"/>
          </a:p>
          <a:p>
            <a:pPr marL="0" indent="0">
              <a:buNone/>
            </a:pPr>
            <a:endParaRPr lang="pl-PL" dirty="0"/>
          </a:p>
        </p:txBody>
      </p:sp>
      <p:graphicFrame>
        <p:nvGraphicFramePr>
          <p:cNvPr id="4" name="Tabela 3"/>
          <p:cNvGraphicFramePr>
            <a:graphicFrameLocks noGrp="1"/>
          </p:cNvGraphicFramePr>
          <p:nvPr>
            <p:extLst>
              <p:ext uri="{D42A27DB-BD31-4B8C-83A1-F6EECF244321}">
                <p14:modId xmlns:p14="http://schemas.microsoft.com/office/powerpoint/2010/main" val="3217785704"/>
              </p:ext>
            </p:extLst>
          </p:nvPr>
        </p:nvGraphicFramePr>
        <p:xfrm>
          <a:off x="179512" y="927126"/>
          <a:ext cx="8821487" cy="5631362"/>
        </p:xfrm>
        <a:graphic>
          <a:graphicData uri="http://schemas.openxmlformats.org/drawingml/2006/table">
            <a:tbl>
              <a:tblPr firstRow="1" bandRow="1">
                <a:tableStyleId>{5C22544A-7EE6-4342-B048-85BDC9FD1C3A}</a:tableStyleId>
              </a:tblPr>
              <a:tblGrid>
                <a:gridCol w="675302"/>
                <a:gridCol w="825369"/>
                <a:gridCol w="1350604"/>
                <a:gridCol w="2333301"/>
                <a:gridCol w="1296144"/>
                <a:gridCol w="1080120"/>
                <a:gridCol w="1260647"/>
              </a:tblGrid>
              <a:tr h="967922">
                <a:tc>
                  <a:txBody>
                    <a:bodyPr/>
                    <a:lstStyle/>
                    <a:p>
                      <a:r>
                        <a:rPr lang="pl-PL" sz="1200" dirty="0" smtClean="0"/>
                        <a:t>Organizacja</a:t>
                      </a:r>
                      <a:endParaRPr lang="pl-PL" sz="1200" dirty="0"/>
                    </a:p>
                  </a:txBody>
                  <a:tcPr/>
                </a:tc>
                <a:tc>
                  <a:txBody>
                    <a:bodyPr/>
                    <a:lstStyle/>
                    <a:p>
                      <a:r>
                        <a:rPr lang="pl-PL" sz="1200" dirty="0" smtClean="0"/>
                        <a:t>Nazwa stopnia w organizacji</a:t>
                      </a:r>
                      <a:endParaRPr lang="pl-PL" sz="1200" dirty="0"/>
                    </a:p>
                  </a:txBody>
                  <a:tcPr/>
                </a:tc>
                <a:tc>
                  <a:txBody>
                    <a:bodyPr/>
                    <a:lstStyle/>
                    <a:p>
                      <a:r>
                        <a:rPr lang="pl-PL" sz="1200" dirty="0" smtClean="0"/>
                        <a:t>Ilość </a:t>
                      </a:r>
                      <a:r>
                        <a:rPr lang="pl-PL" sz="1200" dirty="0" err="1" smtClean="0"/>
                        <a:t>nurkowań</a:t>
                      </a:r>
                      <a:r>
                        <a:rPr lang="pl-PL" sz="1200" baseline="0" dirty="0" smtClean="0"/>
                        <a:t> </a:t>
                      </a:r>
                      <a:r>
                        <a:rPr lang="pl-PL" sz="1200" dirty="0" smtClean="0"/>
                        <a:t>szkoleniowych</a:t>
                      </a:r>
                      <a:endParaRPr lang="pl-PL" sz="1200" dirty="0"/>
                    </a:p>
                  </a:txBody>
                  <a:tcPr/>
                </a:tc>
                <a:tc>
                  <a:txBody>
                    <a:bodyPr/>
                    <a:lstStyle/>
                    <a:p>
                      <a:r>
                        <a:rPr lang="pl-PL" sz="1200" dirty="0" smtClean="0"/>
                        <a:t>Skrócony przebieg szkolenia</a:t>
                      </a:r>
                      <a:endParaRPr lang="pl-PL" sz="1200" dirty="0"/>
                    </a:p>
                  </a:txBody>
                  <a:tcPr/>
                </a:tc>
                <a:tc>
                  <a:txBody>
                    <a:bodyPr/>
                    <a:lstStyle/>
                    <a:p>
                      <a:r>
                        <a:rPr lang="pl-PL" sz="1200" dirty="0" smtClean="0"/>
                        <a:t>Uprawnienia</a:t>
                      </a:r>
                      <a:endParaRPr lang="pl-PL" sz="1200" dirty="0"/>
                    </a:p>
                  </a:txBody>
                  <a:tcPr/>
                </a:tc>
                <a:tc>
                  <a:txBody>
                    <a:bodyPr/>
                    <a:lstStyle/>
                    <a:p>
                      <a:r>
                        <a:rPr lang="pl-PL" sz="1200" dirty="0" smtClean="0"/>
                        <a:t>Wymagania</a:t>
                      </a:r>
                      <a:endParaRPr lang="pl-PL" sz="1200" dirty="0"/>
                    </a:p>
                  </a:txBody>
                  <a:tcPr/>
                </a:tc>
                <a:tc>
                  <a:txBody>
                    <a:bodyPr/>
                    <a:lstStyle/>
                    <a:p>
                      <a:r>
                        <a:rPr lang="pl-PL" sz="1200" dirty="0" smtClean="0"/>
                        <a:t>Uwagi</a:t>
                      </a:r>
                      <a:endParaRPr lang="pl-PL" sz="1200" dirty="0"/>
                    </a:p>
                  </a:txBody>
                  <a:tcPr/>
                </a:tc>
              </a:tr>
              <a:tr h="1389936">
                <a:tc>
                  <a:txBody>
                    <a:bodyPr/>
                    <a:lstStyle/>
                    <a:p>
                      <a:r>
                        <a:rPr lang="pl-PL" sz="1200" dirty="0" smtClean="0"/>
                        <a:t>PADI</a:t>
                      </a:r>
                      <a:endParaRPr lang="pl-PL" sz="1200" dirty="0"/>
                    </a:p>
                  </a:txBody>
                  <a:tcPr/>
                </a:tc>
                <a:tc>
                  <a:txBody>
                    <a:bodyPr/>
                    <a:lstStyle/>
                    <a:p>
                      <a:r>
                        <a:rPr lang="pl-PL" sz="1200" dirty="0" err="1" smtClean="0"/>
                        <a:t>Rescue</a:t>
                      </a:r>
                      <a:r>
                        <a:rPr lang="pl-PL" sz="1200" baseline="0" dirty="0" smtClean="0"/>
                        <a:t> </a:t>
                      </a:r>
                      <a:r>
                        <a:rPr lang="pl-PL" sz="1200" baseline="0" dirty="0" err="1" smtClean="0"/>
                        <a:t>Diver</a:t>
                      </a:r>
                      <a:r>
                        <a:rPr lang="pl-PL" sz="1200" baseline="0" dirty="0" smtClean="0"/>
                        <a:t> PADI + specjalizacja </a:t>
                      </a:r>
                      <a:r>
                        <a:rPr lang="pl-PL" sz="1200" baseline="0" dirty="0" err="1" smtClean="0"/>
                        <a:t>Deep</a:t>
                      </a:r>
                      <a:endParaRPr lang="pl-P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4  nurkowania szkoleniowe +</a:t>
                      </a:r>
                      <a:r>
                        <a:rPr lang="pl-PL" sz="1200" baseline="0" dirty="0" smtClean="0"/>
                        <a:t> zajęcia powierzchniowe + 3 nurkowania  do specjalizacji </a:t>
                      </a:r>
                      <a:r>
                        <a:rPr lang="pl-PL" sz="1200" baseline="0" dirty="0" err="1" smtClean="0"/>
                        <a:t>Deep</a:t>
                      </a:r>
                      <a:endParaRPr lang="pl-PL" sz="1200" dirty="0" smtClean="0"/>
                    </a:p>
                    <a:p>
                      <a:endParaRPr lang="pl-PL" sz="1200" dirty="0"/>
                    </a:p>
                  </a:txBody>
                  <a:tcPr/>
                </a:tc>
                <a:tc>
                  <a:txBody>
                    <a:bodyPr/>
                    <a:lstStyle/>
                    <a:p>
                      <a:pPr algn="l">
                        <a:buFont typeface="Arial"/>
                        <a:buNone/>
                      </a:pPr>
                      <a:r>
                        <a:rPr lang="pl-PL" sz="1200" b="0" i="0" dirty="0" smtClean="0">
                          <a:solidFill>
                            <a:srgbClr val="000000"/>
                          </a:solidFill>
                          <a:effectLst/>
                          <a:latin typeface="+mj-lt"/>
                        </a:rPr>
                        <a:t>Zajęcia teoretyczne.</a:t>
                      </a:r>
                    </a:p>
                    <a:p>
                      <a:pPr algn="l">
                        <a:buFont typeface="Arial"/>
                        <a:buNone/>
                      </a:pPr>
                      <a:r>
                        <a:rPr lang="pl-PL" sz="1200" b="0" i="0" dirty="0" smtClean="0">
                          <a:solidFill>
                            <a:srgbClr val="000000"/>
                          </a:solidFill>
                          <a:effectLst/>
                          <a:latin typeface="+mj-lt"/>
                        </a:rPr>
                        <a:t>10 ćwiczeń ratowniczych - obejmujące procedury związane z </a:t>
                      </a:r>
                      <a:r>
                        <a:rPr lang="pl-PL" sz="1200" b="0" i="0" dirty="0" err="1" smtClean="0">
                          <a:solidFill>
                            <a:srgbClr val="000000"/>
                          </a:solidFill>
                          <a:effectLst/>
                          <a:latin typeface="+mj-lt"/>
                        </a:rPr>
                        <a:t>autoratownictwem</a:t>
                      </a:r>
                      <a:r>
                        <a:rPr lang="pl-PL" sz="1200" b="0" i="0" dirty="0" smtClean="0">
                          <a:solidFill>
                            <a:srgbClr val="000000"/>
                          </a:solidFill>
                          <a:effectLst/>
                          <a:latin typeface="+mj-lt"/>
                        </a:rPr>
                        <a:t> oraz procedury pomocy innemu nurkowi</a:t>
                      </a:r>
                      <a:r>
                        <a:rPr lang="pl-PL" sz="1200" b="0" i="0" baseline="0" dirty="0" smtClean="0">
                          <a:solidFill>
                            <a:srgbClr val="000000"/>
                          </a:solidFill>
                          <a:effectLst/>
                          <a:latin typeface="+mj-lt"/>
                        </a:rPr>
                        <a:t>  + </a:t>
                      </a:r>
                      <a:r>
                        <a:rPr lang="pl-PL" sz="1200" b="0" i="0" dirty="0" smtClean="0">
                          <a:solidFill>
                            <a:srgbClr val="000000"/>
                          </a:solidFill>
                          <a:effectLst/>
                          <a:latin typeface="+mj-lt"/>
                        </a:rPr>
                        <a:t>2</a:t>
                      </a:r>
                      <a:r>
                        <a:rPr lang="pl-PL" sz="1200" b="0" i="0" baseline="0" dirty="0" smtClean="0">
                          <a:solidFill>
                            <a:srgbClr val="000000"/>
                          </a:solidFill>
                          <a:effectLst/>
                          <a:latin typeface="+mj-lt"/>
                        </a:rPr>
                        <a:t> </a:t>
                      </a:r>
                      <a:r>
                        <a:rPr lang="pl-PL" sz="1200" b="0" i="0" dirty="0" smtClean="0">
                          <a:solidFill>
                            <a:srgbClr val="000000"/>
                          </a:solidFill>
                          <a:effectLst/>
                          <a:latin typeface="+mj-lt"/>
                        </a:rPr>
                        <a:t>scenariusze ratownicze - symulowane akcje ratownicze </a:t>
                      </a:r>
                    </a:p>
                    <a:p>
                      <a:endParaRPr lang="pl-PL" sz="1200" dirty="0"/>
                    </a:p>
                  </a:txBody>
                  <a:tcPr/>
                </a:tc>
                <a:tc>
                  <a:txBody>
                    <a:bodyPr/>
                    <a:lstStyle/>
                    <a:p>
                      <a:r>
                        <a:rPr lang="pl-PL" sz="1200" dirty="0" smtClean="0"/>
                        <a:t>Nurkowanie do 40m ale dopiero po ukończeniu specjalizacji</a:t>
                      </a:r>
                      <a:r>
                        <a:rPr lang="pl-PL" sz="1200" baseline="0" dirty="0" smtClean="0"/>
                        <a:t> </a:t>
                      </a:r>
                      <a:r>
                        <a:rPr lang="pl-PL" sz="1200" baseline="0" dirty="0" err="1" smtClean="0"/>
                        <a:t>Deep</a:t>
                      </a:r>
                      <a:endParaRPr lang="pl-PL" sz="1200" dirty="0"/>
                    </a:p>
                  </a:txBody>
                  <a:tcPr/>
                </a:tc>
                <a:tc>
                  <a:txBody>
                    <a:bodyPr/>
                    <a:lstStyle/>
                    <a:p>
                      <a:r>
                        <a:rPr lang="pl-PL" sz="1200" dirty="0" smtClean="0"/>
                        <a:t>Wiek od </a:t>
                      </a:r>
                      <a:r>
                        <a:rPr lang="pl-PL" sz="1200" baseline="0" dirty="0" smtClean="0"/>
                        <a:t> </a:t>
                      </a:r>
                      <a:r>
                        <a:rPr lang="pl-PL" sz="1200" dirty="0" smtClean="0"/>
                        <a:t>15 lat. Minimum 20 </a:t>
                      </a:r>
                      <a:r>
                        <a:rPr lang="pl-PL" sz="1200" dirty="0" err="1" smtClean="0"/>
                        <a:t>nurkowań</a:t>
                      </a:r>
                      <a:endParaRPr lang="pl-PL"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smtClean="0">
                          <a:ln>
                            <a:noFill/>
                          </a:ln>
                          <a:solidFill>
                            <a:prstClr val="black"/>
                          </a:solidFill>
                          <a:effectLst/>
                          <a:uLnTx/>
                          <a:uFillTx/>
                          <a:latin typeface="+mn-lt"/>
                          <a:ea typeface="+mn-ea"/>
                          <a:cs typeface="+mn-cs"/>
                        </a:rPr>
                        <a:t>Do certyfikacji konieczne jest ukończenie kursu pierwszej pomocy. Część ćwiczeń można robić w basenie</a:t>
                      </a:r>
                    </a:p>
                    <a:p>
                      <a:endParaRPr lang="pl-PL" sz="1200" dirty="0"/>
                    </a:p>
                  </a:txBody>
                  <a:tcPr/>
                </a:tc>
              </a:tr>
              <a:tr h="1543190">
                <a:tc>
                  <a:txBody>
                    <a:bodyPr/>
                    <a:lstStyle/>
                    <a:p>
                      <a:r>
                        <a:rPr lang="pl-PL" sz="1200" dirty="0" smtClean="0"/>
                        <a:t>SSI</a:t>
                      </a:r>
                      <a:endParaRPr lang="pl-PL" sz="1200" dirty="0"/>
                    </a:p>
                  </a:txBody>
                  <a:tcPr/>
                </a:tc>
                <a:tc>
                  <a:txBody>
                    <a:bodyPr/>
                    <a:lstStyle/>
                    <a:p>
                      <a:r>
                        <a:rPr lang="pl-PL" sz="1200" dirty="0" err="1" smtClean="0"/>
                        <a:t>Stress</a:t>
                      </a:r>
                      <a:r>
                        <a:rPr lang="pl-PL" sz="1200" baseline="0" dirty="0" smtClean="0"/>
                        <a:t> &amp; </a:t>
                      </a:r>
                      <a:r>
                        <a:rPr lang="pl-PL" sz="1200" baseline="0" dirty="0" err="1" smtClean="0"/>
                        <a:t>Recscue</a:t>
                      </a:r>
                      <a:r>
                        <a:rPr lang="pl-PL" sz="1200" dirty="0" smtClean="0"/>
                        <a:t> SSI + specjalizacja </a:t>
                      </a:r>
                      <a:r>
                        <a:rPr lang="pl-PL" sz="1200" dirty="0" err="1" smtClean="0"/>
                        <a:t>Deep</a:t>
                      </a:r>
                      <a:endParaRPr lang="pl-PL" sz="1200" dirty="0"/>
                    </a:p>
                  </a:txBody>
                  <a:tcPr/>
                </a:tc>
                <a:tc>
                  <a:txBody>
                    <a:bodyPr/>
                    <a:lstStyle/>
                    <a:p>
                      <a:r>
                        <a:rPr lang="pl-PL" sz="1200" dirty="0" smtClean="0"/>
                        <a:t>3  nurkowania szkoleniowe + zajęcia powierzchniowe + 3 nurkowania do specjalizacji</a:t>
                      </a:r>
                      <a:r>
                        <a:rPr lang="pl-PL" sz="1200" baseline="0" dirty="0" smtClean="0"/>
                        <a:t> </a:t>
                      </a:r>
                      <a:r>
                        <a:rPr lang="pl-PL" sz="1200" baseline="0" dirty="0" err="1" smtClean="0"/>
                        <a:t>Deep</a:t>
                      </a:r>
                      <a:r>
                        <a:rPr lang="pl-PL" sz="1200" dirty="0" smtClean="0"/>
                        <a:t> </a:t>
                      </a:r>
                      <a:endParaRPr lang="pl-PL" sz="1200" dirty="0"/>
                    </a:p>
                  </a:txBody>
                  <a:tcPr/>
                </a:tc>
                <a:tc>
                  <a:txBody>
                    <a:bodyPr/>
                    <a:lstStyle/>
                    <a:p>
                      <a:r>
                        <a:rPr lang="pl-PL" sz="1200" dirty="0" smtClean="0"/>
                        <a:t>Teoria-on </a:t>
                      </a:r>
                      <a:r>
                        <a:rPr lang="pl-PL" sz="1200" dirty="0" err="1" smtClean="0"/>
                        <a:t>line</a:t>
                      </a:r>
                      <a:r>
                        <a:rPr lang="pl-PL" sz="1200" dirty="0" smtClean="0"/>
                        <a:t>.  Ćwiczenia ratownicze pod wodą i na powierzchni</a:t>
                      </a:r>
                      <a:r>
                        <a:rPr lang="pl-PL" sz="1200" baseline="0" dirty="0" smtClean="0"/>
                        <a:t> + 1 scenariusz akcji ratowniczej</a:t>
                      </a:r>
                      <a:endParaRPr lang="pl-P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Nurkowanie do 40m  ale dopiero po ukończeniu specjalizacji </a:t>
                      </a:r>
                      <a:r>
                        <a:rPr lang="pl-PL" sz="1200" dirty="0" err="1" smtClean="0"/>
                        <a:t>Deep</a:t>
                      </a:r>
                      <a:endParaRPr lang="pl-PL" sz="1200" dirty="0" smtClean="0"/>
                    </a:p>
                  </a:txBody>
                  <a:tcPr/>
                </a:tc>
                <a:tc>
                  <a:txBody>
                    <a:bodyPr/>
                    <a:lstStyle/>
                    <a:p>
                      <a:r>
                        <a:rPr lang="pl-PL" sz="1200" dirty="0" smtClean="0"/>
                        <a:t>Wiek 15 lat. Minimum 20</a:t>
                      </a:r>
                      <a:r>
                        <a:rPr lang="pl-PL" sz="1200" baseline="0" dirty="0" smtClean="0"/>
                        <a:t> </a:t>
                      </a:r>
                      <a:r>
                        <a:rPr lang="pl-PL" sz="1200" baseline="0" dirty="0" err="1" smtClean="0"/>
                        <a:t>nurkowań</a:t>
                      </a:r>
                      <a:r>
                        <a:rPr lang="pl-PL" sz="1200" baseline="0" dirty="0" smtClean="0"/>
                        <a:t>. </a:t>
                      </a:r>
                      <a:endParaRPr lang="pl-PL" sz="1200" dirty="0"/>
                    </a:p>
                  </a:txBody>
                  <a:tcPr/>
                </a:tc>
                <a:tc>
                  <a:txBody>
                    <a:bodyPr/>
                    <a:lstStyle/>
                    <a:p>
                      <a:r>
                        <a:rPr lang="pl-PL" sz="1200" dirty="0" smtClean="0"/>
                        <a:t>Część</a:t>
                      </a:r>
                      <a:r>
                        <a:rPr lang="pl-PL" sz="1200" baseline="0" dirty="0" smtClean="0"/>
                        <a:t> ćwiczeń można robić w basenie. </a:t>
                      </a:r>
                      <a:r>
                        <a:rPr kumimoji="0" lang="pl-PL" sz="1200" b="0" i="0" u="none" strike="noStrike" kern="1200" cap="none" spc="0" normalizeH="0" baseline="0" noProof="0" dirty="0" smtClean="0">
                          <a:ln>
                            <a:noFill/>
                          </a:ln>
                          <a:solidFill>
                            <a:prstClr val="black"/>
                          </a:solidFill>
                          <a:effectLst/>
                          <a:uLnTx/>
                          <a:uFillTx/>
                          <a:latin typeface="+mn-lt"/>
                          <a:ea typeface="+mn-ea"/>
                          <a:cs typeface="+mn-cs"/>
                        </a:rPr>
                        <a:t>Do certyfikacji konieczne jest ukończenie kursu pierwszej pomocy. </a:t>
                      </a:r>
                      <a:endParaRPr lang="pl-PL" sz="1200" dirty="0"/>
                    </a:p>
                  </a:txBody>
                  <a:tcPr/>
                </a:tc>
              </a:tr>
              <a:tr h="1500878">
                <a:tc>
                  <a:txBody>
                    <a:bodyPr/>
                    <a:lstStyle/>
                    <a:p>
                      <a:r>
                        <a:rPr lang="pl-PL" sz="1200" dirty="0" smtClean="0"/>
                        <a:t>KDP CMAS</a:t>
                      </a:r>
                      <a:endParaRPr lang="pl-PL" sz="1200" dirty="0"/>
                    </a:p>
                  </a:txBody>
                  <a:tcPr/>
                </a:tc>
                <a:tc>
                  <a:txBody>
                    <a:bodyPr/>
                    <a:lstStyle/>
                    <a:p>
                      <a:r>
                        <a:rPr lang="pl-PL" sz="1200" dirty="0" smtClean="0"/>
                        <a:t>Płetwonurek</a:t>
                      </a:r>
                      <a:r>
                        <a:rPr lang="pl-PL" sz="1200" baseline="0" dirty="0" smtClean="0"/>
                        <a:t> P2</a:t>
                      </a:r>
                      <a:endParaRPr lang="pl-PL" sz="1200" dirty="0"/>
                    </a:p>
                  </a:txBody>
                  <a:tcPr/>
                </a:tc>
                <a:tc>
                  <a:txBody>
                    <a:bodyPr/>
                    <a:lstStyle/>
                    <a:p>
                      <a:r>
                        <a:rPr lang="pl-PL" sz="1200" baseline="0" dirty="0" smtClean="0"/>
                        <a:t> 12 </a:t>
                      </a:r>
                      <a:r>
                        <a:rPr lang="pl-PL" sz="1200" baseline="0" dirty="0" err="1" smtClean="0"/>
                        <a:t>nurkowań</a:t>
                      </a:r>
                      <a:r>
                        <a:rPr lang="pl-PL" sz="1200" baseline="0" dirty="0" smtClean="0"/>
                        <a:t> szkoleniowych</a:t>
                      </a:r>
                      <a:endParaRPr lang="pl-PL" sz="1200" dirty="0"/>
                    </a:p>
                  </a:txBody>
                  <a:tcPr/>
                </a:tc>
                <a:tc>
                  <a:txBody>
                    <a:bodyPr/>
                    <a:lstStyle/>
                    <a:p>
                      <a:r>
                        <a:rPr lang="pl-PL" sz="1200" dirty="0" smtClean="0"/>
                        <a:t>Spora</a:t>
                      </a:r>
                      <a:r>
                        <a:rPr lang="pl-PL" sz="1200" baseline="0" dirty="0" smtClean="0"/>
                        <a:t> dawka teorii. Nurkowania szkoleniowe z zakresu </a:t>
                      </a:r>
                      <a:r>
                        <a:rPr lang="pl-PL" sz="1200" baseline="0" dirty="0" err="1" smtClean="0"/>
                        <a:t>autoratownictwa</a:t>
                      </a:r>
                      <a:r>
                        <a:rPr lang="pl-PL" sz="1200" baseline="0" dirty="0" smtClean="0"/>
                        <a:t>, ratownictwa podwodnego i ratownictwa </a:t>
                      </a:r>
                      <a:r>
                        <a:rPr lang="pl-PL" sz="1200" baseline="0" dirty="0" err="1" smtClean="0"/>
                        <a:t>powierzchniowe.go</a:t>
                      </a:r>
                      <a:r>
                        <a:rPr lang="pl-PL" sz="1200" baseline="0" dirty="0" smtClean="0"/>
                        <a:t> + 4 nurkowania w zakresie 30-40m</a:t>
                      </a:r>
                      <a:endParaRPr lang="pl-PL" sz="1200" dirty="0"/>
                    </a:p>
                  </a:txBody>
                  <a:tcPr/>
                </a:tc>
                <a:tc>
                  <a:txBody>
                    <a:bodyPr/>
                    <a:lstStyle/>
                    <a:p>
                      <a:r>
                        <a:rPr lang="pl-PL" sz="1200" dirty="0" smtClean="0"/>
                        <a:t>Nurkowanie do 40m</a:t>
                      </a:r>
                      <a:endParaRPr lang="pl-PL" sz="1200" dirty="0"/>
                    </a:p>
                  </a:txBody>
                  <a:tcPr/>
                </a:tc>
                <a:tc>
                  <a:txBody>
                    <a:bodyPr/>
                    <a:lstStyle/>
                    <a:p>
                      <a:r>
                        <a:rPr lang="pl-PL" sz="1200" dirty="0" smtClean="0"/>
                        <a:t>Wiek od</a:t>
                      </a:r>
                      <a:r>
                        <a:rPr lang="pl-PL" sz="1200" baseline="0" dirty="0" smtClean="0"/>
                        <a:t> 16 lat. Posiadanie  kursu PE + dodatkowo 5 </a:t>
                      </a:r>
                      <a:r>
                        <a:rPr lang="pl-PL" sz="1200" baseline="0" dirty="0" err="1" smtClean="0"/>
                        <a:t>nurkowań</a:t>
                      </a:r>
                      <a:r>
                        <a:rPr lang="pl-PL" sz="1200" baseline="0" dirty="0" smtClean="0"/>
                        <a:t> po tej specjalizacji</a:t>
                      </a:r>
                      <a:endParaRPr lang="pl-PL" sz="1200" dirty="0" smtClean="0"/>
                    </a:p>
                  </a:txBody>
                  <a:tcPr/>
                </a:tc>
                <a:tc>
                  <a:txBody>
                    <a:bodyPr/>
                    <a:lstStyle/>
                    <a:p>
                      <a:r>
                        <a:rPr lang="pl-PL" sz="1200" dirty="0" smtClean="0"/>
                        <a:t>Nurkowanie do 40m </a:t>
                      </a:r>
                      <a:r>
                        <a:rPr lang="pl-PL" sz="1200" dirty="0" err="1" smtClean="0"/>
                        <a:t>bezdekompresyjne</a:t>
                      </a:r>
                      <a:endParaRPr lang="pl-PL" sz="1200" dirty="0"/>
                    </a:p>
                  </a:txBody>
                  <a:tcPr/>
                </a:tc>
              </a:tr>
            </a:tbl>
          </a:graphicData>
        </a:graphic>
      </p:graphicFrame>
    </p:spTree>
    <p:extLst>
      <p:ext uri="{BB962C8B-B14F-4D97-AF65-F5344CB8AC3E}">
        <p14:creationId xmlns:p14="http://schemas.microsoft.com/office/powerpoint/2010/main" val="4052562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solidFill>
                  <a:srgbClr val="F79646">
                    <a:lumMod val="75000"/>
                  </a:srgbClr>
                </a:solidFill>
              </a:rPr>
              <a:t>Porównanie systemów szkolenia nurków rekreacyjnych w trzech najbardziej znanych w Polsce organizacjach nurkowych- PADI, SSI i CMAS</a:t>
            </a:r>
            <a:endParaRPr lang="pl-PL" dirty="0"/>
          </a:p>
        </p:txBody>
      </p:sp>
      <p:sp>
        <p:nvSpPr>
          <p:cNvPr id="3" name="Symbol zastępczy zawartości 2"/>
          <p:cNvSpPr>
            <a:spLocks noGrp="1"/>
          </p:cNvSpPr>
          <p:nvPr>
            <p:ph idx="1"/>
          </p:nvPr>
        </p:nvSpPr>
        <p:spPr/>
        <p:txBody>
          <a:bodyPr/>
          <a:lstStyle/>
          <a:p>
            <a:pPr marL="0" indent="0">
              <a:buNone/>
            </a:pPr>
            <a:r>
              <a:rPr lang="pl-PL" dirty="0" smtClean="0"/>
              <a:t>Stopień P3-Diver***, </a:t>
            </a:r>
            <a:r>
              <a:rPr lang="pl-PL" dirty="0" err="1" smtClean="0"/>
              <a:t>Dive</a:t>
            </a:r>
            <a:r>
              <a:rPr lang="pl-PL" dirty="0" smtClean="0"/>
              <a:t> Master PADI, </a:t>
            </a:r>
            <a:r>
              <a:rPr lang="pl-PL" dirty="0" err="1" smtClean="0"/>
              <a:t>Dive</a:t>
            </a:r>
            <a:r>
              <a:rPr lang="pl-PL" dirty="0" smtClean="0"/>
              <a:t> Guide + </a:t>
            </a:r>
            <a:r>
              <a:rPr lang="pl-PL" dirty="0" err="1" smtClean="0"/>
              <a:t>Dive</a:t>
            </a:r>
            <a:r>
              <a:rPr lang="pl-PL" dirty="0" smtClean="0"/>
              <a:t> Master SSI </a:t>
            </a:r>
          </a:p>
          <a:p>
            <a:pPr marL="0" indent="0">
              <a:buNone/>
            </a:pPr>
            <a:endParaRPr lang="pl-PL" dirty="0"/>
          </a:p>
        </p:txBody>
      </p:sp>
      <p:pic>
        <p:nvPicPr>
          <p:cNvPr id="2050" name="Picture 2" descr="Znalezione obrazy dla zapytania dive master pa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708920"/>
            <a:ext cx="3162300" cy="19716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nalezione obrazy dla zapytania dive guide s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51770"/>
            <a:ext cx="3190875" cy="20288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Znalezione obrazy dla zapytania dive guide s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390" y="4790984"/>
            <a:ext cx="3159005" cy="200596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4835316"/>
            <a:ext cx="2895972" cy="1877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087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16632"/>
            <a:ext cx="8229600" cy="504056"/>
          </a:xfrm>
        </p:spPr>
        <p:txBody>
          <a:bodyPr>
            <a:normAutofit fontScale="90000"/>
          </a:bodyPr>
          <a:lstStyle/>
          <a:p>
            <a:r>
              <a:rPr lang="pl-PL" sz="2000" dirty="0">
                <a:solidFill>
                  <a:srgbClr val="F79646">
                    <a:lumMod val="75000"/>
                  </a:srgbClr>
                </a:solidFill>
              </a:rPr>
              <a:t>Porównanie systemów szkolenia nurków rekreacyjnych w trzech najbardziej znanych w Polsce organizacjach nurkowych- PADI, SSI i CMAS</a:t>
            </a:r>
            <a:endParaRPr lang="pl-PL" sz="2000" dirty="0"/>
          </a:p>
        </p:txBody>
      </p:sp>
      <p:sp>
        <p:nvSpPr>
          <p:cNvPr id="3" name="Symbol zastępczy zawartości 2"/>
          <p:cNvSpPr>
            <a:spLocks noGrp="1"/>
          </p:cNvSpPr>
          <p:nvPr>
            <p:ph idx="1"/>
          </p:nvPr>
        </p:nvSpPr>
        <p:spPr>
          <a:xfrm>
            <a:off x="457200" y="1052736"/>
            <a:ext cx="8229600" cy="5073427"/>
          </a:xfrm>
        </p:spPr>
        <p:txBody>
          <a:bodyPr/>
          <a:lstStyle/>
          <a:p>
            <a:pPr marL="0" indent="0">
              <a:buNone/>
            </a:pPr>
            <a:endParaRPr lang="pl-PL" sz="2400" dirty="0" smtClean="0"/>
          </a:p>
          <a:p>
            <a:pPr marL="0" indent="0">
              <a:buNone/>
            </a:pPr>
            <a:endParaRPr lang="pl-PL" dirty="0"/>
          </a:p>
        </p:txBody>
      </p:sp>
      <p:graphicFrame>
        <p:nvGraphicFramePr>
          <p:cNvPr id="4" name="Tabela 3"/>
          <p:cNvGraphicFramePr>
            <a:graphicFrameLocks noGrp="1"/>
          </p:cNvGraphicFramePr>
          <p:nvPr>
            <p:extLst>
              <p:ext uri="{D42A27DB-BD31-4B8C-83A1-F6EECF244321}">
                <p14:modId xmlns:p14="http://schemas.microsoft.com/office/powerpoint/2010/main" val="3102232848"/>
              </p:ext>
            </p:extLst>
          </p:nvPr>
        </p:nvGraphicFramePr>
        <p:xfrm>
          <a:off x="107504" y="689248"/>
          <a:ext cx="8928992" cy="6038529"/>
        </p:xfrm>
        <a:graphic>
          <a:graphicData uri="http://schemas.openxmlformats.org/drawingml/2006/table">
            <a:tbl>
              <a:tblPr firstRow="1" bandRow="1">
                <a:tableStyleId>{5C22544A-7EE6-4342-B048-85BDC9FD1C3A}</a:tableStyleId>
              </a:tblPr>
              <a:tblGrid>
                <a:gridCol w="864096"/>
                <a:gridCol w="936104"/>
                <a:gridCol w="2376264"/>
                <a:gridCol w="1656184"/>
                <a:gridCol w="2304256"/>
                <a:gridCol w="792088"/>
              </a:tblGrid>
              <a:tr h="630425">
                <a:tc>
                  <a:txBody>
                    <a:bodyPr/>
                    <a:lstStyle/>
                    <a:p>
                      <a:r>
                        <a:rPr lang="pl-PL" sz="1200" dirty="0" smtClean="0"/>
                        <a:t>Organizacja i nazwa stopnia</a:t>
                      </a:r>
                      <a:endParaRPr lang="pl-PL" sz="1200" dirty="0"/>
                    </a:p>
                  </a:txBody>
                  <a:tcPr/>
                </a:tc>
                <a:tc>
                  <a:txBody>
                    <a:bodyPr/>
                    <a:lstStyle/>
                    <a:p>
                      <a:r>
                        <a:rPr lang="pl-PL" sz="1200" dirty="0" smtClean="0"/>
                        <a:t>Ilość </a:t>
                      </a:r>
                      <a:r>
                        <a:rPr lang="pl-PL" sz="1200" dirty="0" err="1" smtClean="0"/>
                        <a:t>nurkowań</a:t>
                      </a:r>
                      <a:endParaRPr lang="pl-PL" sz="1200" dirty="0"/>
                    </a:p>
                  </a:txBody>
                  <a:tcPr/>
                </a:tc>
                <a:tc>
                  <a:txBody>
                    <a:bodyPr/>
                    <a:lstStyle/>
                    <a:p>
                      <a:r>
                        <a:rPr lang="pl-PL" sz="1200" dirty="0" smtClean="0"/>
                        <a:t>Skrócony przebieg szkolenia</a:t>
                      </a:r>
                      <a:endParaRPr lang="pl-PL" sz="1200" dirty="0"/>
                    </a:p>
                  </a:txBody>
                  <a:tcPr/>
                </a:tc>
                <a:tc>
                  <a:txBody>
                    <a:bodyPr/>
                    <a:lstStyle/>
                    <a:p>
                      <a:r>
                        <a:rPr lang="pl-PL" sz="1200" dirty="0" smtClean="0"/>
                        <a:t>Uprawnienia</a:t>
                      </a:r>
                      <a:endParaRPr lang="pl-PL" sz="1200" dirty="0"/>
                    </a:p>
                  </a:txBody>
                  <a:tcPr/>
                </a:tc>
                <a:tc>
                  <a:txBody>
                    <a:bodyPr/>
                    <a:lstStyle/>
                    <a:p>
                      <a:r>
                        <a:rPr lang="pl-PL" sz="1200" dirty="0" smtClean="0"/>
                        <a:t>Wymagania</a:t>
                      </a:r>
                      <a:endParaRPr lang="pl-PL" sz="1200" dirty="0"/>
                    </a:p>
                  </a:txBody>
                  <a:tcPr/>
                </a:tc>
                <a:tc>
                  <a:txBody>
                    <a:bodyPr/>
                    <a:lstStyle/>
                    <a:p>
                      <a:r>
                        <a:rPr lang="pl-PL" sz="1200" dirty="0" smtClean="0"/>
                        <a:t>Uwagi</a:t>
                      </a:r>
                      <a:endParaRPr lang="pl-PL" sz="1200" dirty="0"/>
                    </a:p>
                  </a:txBody>
                  <a:tcPr/>
                </a:tc>
              </a:tr>
              <a:tr h="2315696">
                <a:tc>
                  <a:txBody>
                    <a:bodyPr/>
                    <a:lstStyle/>
                    <a:p>
                      <a:r>
                        <a:rPr lang="pl-PL" sz="1200" dirty="0" smtClean="0"/>
                        <a:t>PADI </a:t>
                      </a:r>
                      <a:r>
                        <a:rPr lang="pl-PL" sz="1200" dirty="0" err="1" smtClean="0"/>
                        <a:t>Dive</a:t>
                      </a:r>
                      <a:r>
                        <a:rPr lang="pl-PL" sz="1200" dirty="0" smtClean="0"/>
                        <a:t> Master</a:t>
                      </a:r>
                      <a:endParaRPr lang="pl-PL" sz="1200" dirty="0"/>
                    </a:p>
                  </a:txBody>
                  <a:tcPr/>
                </a:tc>
                <a:tc>
                  <a:txBody>
                    <a:bodyPr/>
                    <a:lstStyle/>
                    <a:p>
                      <a:r>
                        <a:rPr lang="pl-PL" sz="1200" dirty="0" smtClean="0"/>
                        <a:t>4 nurkowania basenowe i 8 </a:t>
                      </a:r>
                      <a:r>
                        <a:rPr lang="pl-PL" sz="1200" dirty="0" err="1" smtClean="0"/>
                        <a:t>nurkowań</a:t>
                      </a:r>
                      <a:r>
                        <a:rPr lang="pl-PL" sz="1200" dirty="0" smtClean="0"/>
                        <a:t> na wodach otwartych</a:t>
                      </a:r>
                      <a:endParaRPr lang="pl-PL" sz="1200" dirty="0"/>
                    </a:p>
                  </a:txBody>
                  <a:tcPr/>
                </a:tc>
                <a:tc>
                  <a:txBody>
                    <a:bodyPr/>
                    <a:lstStyle/>
                    <a:p>
                      <a:r>
                        <a:rPr lang="pl-PL" sz="1200" b="0" i="0" kern="1200" dirty="0" smtClean="0">
                          <a:solidFill>
                            <a:schemeClr val="dk1"/>
                          </a:solidFill>
                          <a:effectLst/>
                          <a:latin typeface="+mn-lt"/>
                          <a:ea typeface="+mn-ea"/>
                          <a:cs typeface="+mn-cs"/>
                        </a:rPr>
                        <a:t>12 wykładów teoretycznych</a:t>
                      </a:r>
                      <a:r>
                        <a:rPr lang="pl-PL" sz="1200" b="0" i="0" kern="1200" baseline="0" dirty="0" smtClean="0">
                          <a:solidFill>
                            <a:schemeClr val="dk1"/>
                          </a:solidFill>
                          <a:effectLst/>
                          <a:latin typeface="+mn-lt"/>
                          <a:ea typeface="+mn-ea"/>
                          <a:cs typeface="+mn-cs"/>
                        </a:rPr>
                        <a:t> zakończonych egzaminem.</a:t>
                      </a:r>
                      <a:endParaRPr lang="pl-PL" sz="1200" b="0" i="0" kern="1200" dirty="0" smtClean="0">
                        <a:solidFill>
                          <a:schemeClr val="dk1"/>
                        </a:solidFill>
                        <a:effectLst/>
                        <a:latin typeface="+mn-lt"/>
                        <a:ea typeface="+mn-ea"/>
                        <a:cs typeface="+mn-cs"/>
                      </a:endParaRPr>
                    </a:p>
                    <a:p>
                      <a:r>
                        <a:rPr lang="pl-PL" sz="1200" b="0" i="0" kern="1200" dirty="0" smtClean="0">
                          <a:solidFill>
                            <a:schemeClr val="dk1"/>
                          </a:solidFill>
                          <a:effectLst/>
                          <a:latin typeface="+mn-lt"/>
                          <a:ea typeface="+mn-ea"/>
                          <a:cs typeface="+mn-cs"/>
                        </a:rPr>
                        <a:t>Ćwiczenia praktyczne na basenie i wodach otwartych, w tym</a:t>
                      </a:r>
                      <a:r>
                        <a:rPr lang="pl-PL" sz="1200" b="0" i="0" kern="1200" baseline="0" dirty="0" smtClean="0">
                          <a:solidFill>
                            <a:schemeClr val="dk1"/>
                          </a:solidFill>
                          <a:effectLst/>
                          <a:latin typeface="+mn-lt"/>
                          <a:ea typeface="+mn-ea"/>
                          <a:cs typeface="+mn-cs"/>
                        </a:rPr>
                        <a:t> m.in.</a:t>
                      </a:r>
                      <a:r>
                        <a:rPr lang="pl-PL" sz="1200" b="0" i="0" kern="1200" dirty="0" smtClean="0">
                          <a:solidFill>
                            <a:schemeClr val="dk1"/>
                          </a:solidFill>
                          <a:effectLst/>
                          <a:latin typeface="+mn-lt"/>
                          <a:ea typeface="+mn-ea"/>
                          <a:cs typeface="+mn-cs"/>
                        </a:rPr>
                        <a:t>  asysty przy kursach podstawowych</a:t>
                      </a:r>
                      <a:r>
                        <a:rPr lang="pl-PL" sz="1200" b="0" i="0" kern="1200" baseline="0" dirty="0" smtClean="0">
                          <a:solidFill>
                            <a:schemeClr val="dk1"/>
                          </a:solidFill>
                          <a:effectLst/>
                          <a:latin typeface="+mn-lt"/>
                          <a:ea typeface="+mn-ea"/>
                          <a:cs typeface="+mn-cs"/>
                        </a:rPr>
                        <a:t> i </a:t>
                      </a:r>
                      <a:r>
                        <a:rPr lang="pl-PL" sz="1200" b="0" i="0" kern="1200" dirty="0" smtClean="0">
                          <a:solidFill>
                            <a:schemeClr val="dk1"/>
                          </a:solidFill>
                          <a:effectLst/>
                          <a:latin typeface="+mn-lt"/>
                          <a:ea typeface="+mn-ea"/>
                          <a:cs typeface="+mn-cs"/>
                        </a:rPr>
                        <a:t>zaawansowanych,</a:t>
                      </a:r>
                      <a:r>
                        <a:rPr lang="pl-PL" sz="1200" b="0" i="0" kern="1200" baseline="0" dirty="0" smtClean="0">
                          <a:solidFill>
                            <a:schemeClr val="dk1"/>
                          </a:solidFill>
                          <a:effectLst/>
                          <a:latin typeface="+mn-lt"/>
                          <a:ea typeface="+mn-ea"/>
                          <a:cs typeface="+mn-cs"/>
                        </a:rPr>
                        <a:t> </a:t>
                      </a:r>
                      <a:r>
                        <a:rPr lang="pl-PL" sz="1200" b="0" i="0" kern="1200" dirty="0" smtClean="0">
                          <a:solidFill>
                            <a:schemeClr val="dk1"/>
                          </a:solidFill>
                          <a:effectLst/>
                          <a:latin typeface="+mn-lt"/>
                          <a:ea typeface="+mn-ea"/>
                          <a:cs typeface="+mn-cs"/>
                        </a:rPr>
                        <a:t>zaliczenie wszystkich ćwiczeń z kursu podstawowego w jakości demonstracyjnej.</a:t>
                      </a:r>
                      <a:r>
                        <a:rPr lang="pl-PL" sz="1200" b="0" i="0" kern="1200" baseline="0" dirty="0" smtClean="0">
                          <a:solidFill>
                            <a:schemeClr val="dk1"/>
                          </a:solidFill>
                          <a:effectLst/>
                          <a:latin typeface="+mn-lt"/>
                          <a:ea typeface="+mn-ea"/>
                          <a:cs typeface="+mn-cs"/>
                        </a:rPr>
                        <a:t> Z</a:t>
                      </a:r>
                      <a:r>
                        <a:rPr lang="pl-PL" sz="1200" b="0" i="0" kern="1200" dirty="0" smtClean="0">
                          <a:solidFill>
                            <a:schemeClr val="dk1"/>
                          </a:solidFill>
                          <a:effectLst/>
                          <a:latin typeface="+mn-lt"/>
                          <a:ea typeface="+mn-ea"/>
                          <a:cs typeface="+mn-cs"/>
                        </a:rPr>
                        <a:t>aliczenie sprawdzianu z ratownictwa,</a:t>
                      </a:r>
                      <a:r>
                        <a:rPr lang="pl-PL" sz="1200" b="0" i="0" kern="1200" baseline="0" dirty="0" smtClean="0">
                          <a:solidFill>
                            <a:schemeClr val="dk1"/>
                          </a:solidFill>
                          <a:effectLst/>
                          <a:latin typeface="+mn-lt"/>
                          <a:ea typeface="+mn-ea"/>
                          <a:cs typeface="+mn-cs"/>
                        </a:rPr>
                        <a:t> </a:t>
                      </a:r>
                      <a:r>
                        <a:rPr lang="pl-PL" sz="1200" b="0" i="0" kern="1200" dirty="0" smtClean="0">
                          <a:solidFill>
                            <a:schemeClr val="dk1"/>
                          </a:solidFill>
                          <a:effectLst/>
                          <a:latin typeface="+mn-lt"/>
                          <a:ea typeface="+mn-ea"/>
                          <a:cs typeface="+mn-cs"/>
                        </a:rPr>
                        <a:t>sprawdzianu pływackiego i wykonanie mapki </a:t>
                      </a:r>
                      <a:r>
                        <a:rPr lang="pl-PL" sz="1200" b="0" i="0" kern="1200" dirty="0" err="1" smtClean="0">
                          <a:solidFill>
                            <a:schemeClr val="dk1"/>
                          </a:solidFill>
                          <a:effectLst/>
                          <a:latin typeface="+mn-lt"/>
                          <a:ea typeface="+mn-ea"/>
                          <a:cs typeface="+mn-cs"/>
                        </a:rPr>
                        <a:t>podw</a:t>
                      </a:r>
                      <a:r>
                        <a:rPr lang="pl-PL" sz="1200" b="0" i="0" kern="1200" dirty="0" smtClean="0">
                          <a:solidFill>
                            <a:schemeClr val="dk1"/>
                          </a:solidFill>
                          <a:effectLst/>
                          <a:latin typeface="+mn-lt"/>
                          <a:ea typeface="+mn-ea"/>
                          <a:cs typeface="+mn-cs"/>
                        </a:rPr>
                        <a:t>. akwenu. </a:t>
                      </a:r>
                    </a:p>
                  </a:txBody>
                  <a:tcPr/>
                </a:tc>
                <a:tc>
                  <a:txBody>
                    <a:bodyPr/>
                    <a:lstStyle/>
                    <a:p>
                      <a:r>
                        <a:rPr lang="pl-PL" sz="1200" dirty="0" smtClean="0"/>
                        <a:t>Nurkowanie do 40m, prowadzenie grup nurkowych, szeroka  pomoc w zajęciach  szkoleniowych na basenie i wodach otwartych. Prowadzenie </a:t>
                      </a:r>
                      <a:r>
                        <a:rPr lang="pl-PL" sz="1200" dirty="0" err="1" smtClean="0"/>
                        <a:t>intro</a:t>
                      </a:r>
                      <a:r>
                        <a:rPr lang="pl-PL" sz="1200" dirty="0" smtClean="0"/>
                        <a:t> </a:t>
                      </a:r>
                      <a:r>
                        <a:rPr lang="pl-PL" sz="1200" dirty="0" err="1" smtClean="0"/>
                        <a:t>diving</a:t>
                      </a:r>
                      <a:r>
                        <a:rPr lang="pl-PL" sz="1200" dirty="0" smtClean="0"/>
                        <a:t> i nauki nurkowania w ABC</a:t>
                      </a:r>
                      <a:endParaRPr lang="pl-PL" sz="1200" dirty="0"/>
                    </a:p>
                  </a:txBody>
                  <a:tcPr/>
                </a:tc>
                <a:tc>
                  <a:txBody>
                    <a:bodyPr/>
                    <a:lstStyle/>
                    <a:p>
                      <a:r>
                        <a:rPr lang="pl-PL" sz="1200" dirty="0" smtClean="0"/>
                        <a:t>Wiek od </a:t>
                      </a:r>
                      <a:r>
                        <a:rPr lang="pl-PL" sz="1200" baseline="0" dirty="0" smtClean="0"/>
                        <a:t> </a:t>
                      </a:r>
                      <a:r>
                        <a:rPr lang="pl-PL" sz="1200" dirty="0" smtClean="0"/>
                        <a:t>18 lat. Minimum 40 </a:t>
                      </a:r>
                      <a:r>
                        <a:rPr lang="pl-PL" sz="1200" dirty="0" err="1" smtClean="0"/>
                        <a:t>nurkowań</a:t>
                      </a:r>
                      <a:r>
                        <a:rPr lang="pl-PL" sz="1200" dirty="0" smtClean="0"/>
                        <a:t> przed rozpoczęciem kursu 60 po jego zakończeniu. Posiadać certyfikat AOWD i </a:t>
                      </a:r>
                      <a:r>
                        <a:rPr lang="pl-PL" sz="1200" dirty="0" err="1" smtClean="0"/>
                        <a:t>Rescue</a:t>
                      </a:r>
                      <a:endParaRPr lang="pl-PL"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smtClean="0">
                          <a:ln>
                            <a:noFill/>
                          </a:ln>
                          <a:solidFill>
                            <a:prstClr val="black"/>
                          </a:solidFill>
                          <a:effectLst/>
                          <a:uLnTx/>
                          <a:uFillTx/>
                          <a:latin typeface="+mn-lt"/>
                          <a:ea typeface="+mn-ea"/>
                          <a:cs typeface="+mn-cs"/>
                        </a:rPr>
                        <a:t>Nurkowanie </a:t>
                      </a:r>
                      <a:r>
                        <a:rPr kumimoji="0" lang="pl-PL" sz="1200" b="0" i="0" u="none" strike="noStrike" kern="1200" cap="none" spc="0" normalizeH="0" baseline="0" noProof="0" dirty="0" err="1" smtClean="0">
                          <a:ln>
                            <a:noFill/>
                          </a:ln>
                          <a:solidFill>
                            <a:prstClr val="black"/>
                          </a:solidFill>
                          <a:effectLst/>
                          <a:uLnTx/>
                          <a:uFillTx/>
                          <a:latin typeface="+mn-lt"/>
                          <a:ea typeface="+mn-ea"/>
                          <a:cs typeface="+mn-cs"/>
                        </a:rPr>
                        <a:t>bezdekompresyjne</a:t>
                      </a:r>
                      <a:r>
                        <a:rPr kumimoji="0" lang="pl-PL" sz="1200" b="0" i="0" u="none" strike="noStrike" kern="1200" cap="none" spc="0" normalizeH="0" baseline="0" noProof="0" dirty="0" smtClean="0">
                          <a:ln>
                            <a:noFill/>
                          </a:ln>
                          <a:solidFill>
                            <a:prstClr val="black"/>
                          </a:solidFill>
                          <a:effectLst/>
                          <a:uLnTx/>
                          <a:uFillTx/>
                          <a:latin typeface="+mn-lt"/>
                          <a:ea typeface="+mn-ea"/>
                          <a:cs typeface="+mn-cs"/>
                        </a:rPr>
                        <a:t> do 40m</a:t>
                      </a:r>
                    </a:p>
                    <a:p>
                      <a:endParaRPr lang="pl-PL" sz="1200" dirty="0"/>
                    </a:p>
                  </a:txBody>
                  <a:tcPr/>
                </a:tc>
              </a:tr>
              <a:tr h="1711153">
                <a:tc>
                  <a:txBody>
                    <a:bodyPr/>
                    <a:lstStyle/>
                    <a:p>
                      <a:r>
                        <a:rPr lang="pl-PL" sz="1200" dirty="0" smtClean="0"/>
                        <a:t>SSI        </a:t>
                      </a:r>
                      <a:r>
                        <a:rPr lang="pl-PL" sz="1200" dirty="0" err="1" smtClean="0"/>
                        <a:t>Dive</a:t>
                      </a:r>
                      <a:r>
                        <a:rPr lang="pl-PL" sz="1200" dirty="0" smtClean="0"/>
                        <a:t> </a:t>
                      </a:r>
                      <a:r>
                        <a:rPr lang="pl-PL" sz="1200" dirty="0" err="1" smtClean="0"/>
                        <a:t>Guid</a:t>
                      </a:r>
                      <a:r>
                        <a:rPr lang="pl-PL" sz="1200" baseline="0" dirty="0" smtClean="0"/>
                        <a:t> + </a:t>
                      </a:r>
                      <a:r>
                        <a:rPr lang="pl-PL" sz="1200" dirty="0" err="1" smtClean="0"/>
                        <a:t>Dive</a:t>
                      </a:r>
                      <a:r>
                        <a:rPr lang="pl-PL" sz="1200" dirty="0" smtClean="0"/>
                        <a:t> Master </a:t>
                      </a:r>
                      <a:endParaRPr lang="pl-PL" sz="1200" dirty="0"/>
                    </a:p>
                  </a:txBody>
                  <a:tcPr/>
                </a:tc>
                <a:tc>
                  <a:txBody>
                    <a:bodyPr/>
                    <a:lstStyle/>
                    <a:p>
                      <a:r>
                        <a:rPr lang="pl-PL" sz="1200" dirty="0" smtClean="0"/>
                        <a:t>10 </a:t>
                      </a:r>
                      <a:r>
                        <a:rPr lang="pl-PL" sz="1200" dirty="0" err="1" smtClean="0"/>
                        <a:t>nurkowań</a:t>
                      </a:r>
                      <a:r>
                        <a:rPr lang="pl-PL" sz="1200" dirty="0" smtClean="0"/>
                        <a:t> szkoleniowych na kursie </a:t>
                      </a:r>
                      <a:r>
                        <a:rPr lang="pl-PL" sz="1200" dirty="0" err="1" smtClean="0"/>
                        <a:t>Dive</a:t>
                      </a:r>
                      <a:r>
                        <a:rPr lang="pl-PL" sz="1200" dirty="0" smtClean="0"/>
                        <a:t> </a:t>
                      </a:r>
                      <a:r>
                        <a:rPr lang="pl-PL" sz="1200" dirty="0" err="1" smtClean="0"/>
                        <a:t>Guid</a:t>
                      </a:r>
                      <a:r>
                        <a:rPr lang="pl-PL" sz="1200" dirty="0" smtClean="0"/>
                        <a:t> </a:t>
                      </a:r>
                      <a:endParaRPr lang="pl-PL" sz="1200" dirty="0"/>
                    </a:p>
                  </a:txBody>
                  <a:tcPr/>
                </a:tc>
                <a:tc>
                  <a:txBody>
                    <a:bodyPr/>
                    <a:lstStyle/>
                    <a:p>
                      <a:r>
                        <a:rPr lang="pl-PL" sz="1200" dirty="0" smtClean="0"/>
                        <a:t>Kurs podzielony na dwa etapy.  </a:t>
                      </a:r>
                      <a:r>
                        <a:rPr lang="pl-PL" sz="1200" dirty="0" err="1" smtClean="0"/>
                        <a:t>Dive</a:t>
                      </a:r>
                      <a:r>
                        <a:rPr lang="pl-PL" sz="1200" dirty="0" smtClean="0"/>
                        <a:t> </a:t>
                      </a:r>
                      <a:r>
                        <a:rPr lang="pl-PL" sz="1200" dirty="0" err="1" smtClean="0"/>
                        <a:t>Guid</a:t>
                      </a:r>
                      <a:r>
                        <a:rPr lang="pl-PL" sz="1200" dirty="0" smtClean="0"/>
                        <a:t>-przewodnik nurkowy +</a:t>
                      </a:r>
                      <a:r>
                        <a:rPr lang="pl-PL" sz="1200" baseline="0" dirty="0" smtClean="0"/>
                        <a:t> </a:t>
                      </a:r>
                      <a:r>
                        <a:rPr lang="pl-PL" sz="1200" dirty="0" smtClean="0"/>
                        <a:t>część druga </a:t>
                      </a:r>
                      <a:r>
                        <a:rPr lang="pl-PL" sz="1200" dirty="0" err="1" smtClean="0"/>
                        <a:t>Dive</a:t>
                      </a:r>
                      <a:r>
                        <a:rPr lang="pl-PL" sz="1200" dirty="0" smtClean="0"/>
                        <a:t> Master po ukończeniu specjalizacji  Science of Diving</a:t>
                      </a:r>
                      <a:r>
                        <a:rPr lang="pl-PL" sz="1200" baseline="0" dirty="0" smtClean="0"/>
                        <a:t>  </a:t>
                      </a:r>
                      <a:endParaRPr lang="pl-P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smtClean="0"/>
                        <a:t>Nurkowanie do 40m, prowadzenie grup </a:t>
                      </a:r>
                      <a:r>
                        <a:rPr lang="pl-PL" sz="1200" dirty="0" smtClean="0"/>
                        <a:t>nurkowych. </a:t>
                      </a:r>
                      <a:r>
                        <a:rPr lang="pl-PL" sz="1200" dirty="0" smtClean="0"/>
                        <a:t>Nauka nurkowania w ABC. </a:t>
                      </a:r>
                      <a:r>
                        <a:rPr lang="pl-PL" sz="1200" baseline="0" dirty="0" smtClean="0"/>
                        <a:t> Niewielka </a:t>
                      </a:r>
                      <a:r>
                        <a:rPr lang="pl-PL" sz="1200" baseline="0" dirty="0" smtClean="0"/>
                        <a:t>możliwość </a:t>
                      </a:r>
                      <a:r>
                        <a:rPr lang="pl-PL" sz="1200" baseline="0" dirty="0" smtClean="0"/>
                        <a:t>pomocy w zajęciach szkoleniowych</a:t>
                      </a:r>
                      <a:endParaRPr lang="pl-PL" sz="1200" dirty="0" smtClean="0"/>
                    </a:p>
                  </a:txBody>
                  <a:tcPr/>
                </a:tc>
                <a:tc>
                  <a:txBody>
                    <a:bodyPr/>
                    <a:lstStyle/>
                    <a:p>
                      <a:r>
                        <a:rPr lang="pl-PL" sz="1200" dirty="0" smtClean="0"/>
                        <a:t>Wiek 18 lat. Minimum 40</a:t>
                      </a:r>
                      <a:r>
                        <a:rPr lang="pl-PL" sz="1200" baseline="0" dirty="0" smtClean="0"/>
                        <a:t> </a:t>
                      </a:r>
                      <a:r>
                        <a:rPr lang="pl-PL" sz="1200" baseline="0" dirty="0" err="1" smtClean="0"/>
                        <a:t>nurkowań</a:t>
                      </a:r>
                      <a:r>
                        <a:rPr lang="pl-PL" sz="1200" baseline="0" dirty="0" smtClean="0"/>
                        <a:t> przed kursem </a:t>
                      </a:r>
                      <a:r>
                        <a:rPr lang="pl-PL" sz="1200" baseline="0" dirty="0" err="1" smtClean="0"/>
                        <a:t>Dive</a:t>
                      </a:r>
                      <a:r>
                        <a:rPr lang="pl-PL" sz="1200" baseline="0" dirty="0" smtClean="0"/>
                        <a:t> Guida a 50 po jego ukończeniu Ukończone specjalizacje nocna, nawigacja,  </a:t>
                      </a:r>
                      <a:r>
                        <a:rPr lang="pl-PL" sz="1200" baseline="0" dirty="0" err="1" smtClean="0"/>
                        <a:t>Deep</a:t>
                      </a:r>
                      <a:r>
                        <a:rPr lang="pl-PL" sz="1200" baseline="0" dirty="0" smtClean="0"/>
                        <a:t>, </a:t>
                      </a:r>
                      <a:r>
                        <a:rPr lang="pl-PL" sz="1200" baseline="0" dirty="0" err="1" smtClean="0"/>
                        <a:t>Stress</a:t>
                      </a:r>
                      <a:r>
                        <a:rPr lang="pl-PL" sz="1200" baseline="0" dirty="0" smtClean="0"/>
                        <a:t> &amp; </a:t>
                      </a:r>
                      <a:r>
                        <a:rPr lang="pl-PL" sz="1200" baseline="0" dirty="0" err="1" smtClean="0"/>
                        <a:t>Rescue</a:t>
                      </a:r>
                      <a:r>
                        <a:rPr lang="pl-PL" sz="1200" baseline="0" dirty="0" smtClean="0"/>
                        <a:t> i  </a:t>
                      </a:r>
                      <a:r>
                        <a:rPr lang="pl-PL" sz="1200" baseline="0" dirty="0" err="1" smtClean="0"/>
                        <a:t>Search</a:t>
                      </a:r>
                      <a:r>
                        <a:rPr lang="pl-PL" sz="1200" baseline="0" dirty="0" smtClean="0"/>
                        <a:t> and </a:t>
                      </a:r>
                      <a:r>
                        <a:rPr lang="pl-PL" sz="1200" baseline="0" dirty="0" err="1" smtClean="0"/>
                        <a:t>Recovery</a:t>
                      </a:r>
                      <a:endParaRPr lang="pl-PL" sz="1200" dirty="0"/>
                    </a:p>
                  </a:txBody>
                  <a:tcPr/>
                </a:tc>
                <a:tc>
                  <a:txBody>
                    <a:bodyPr/>
                    <a:lstStyle/>
                    <a:p>
                      <a:r>
                        <a:rPr lang="pl-PL" sz="1200" dirty="0" smtClean="0"/>
                        <a:t>Nurkowanie</a:t>
                      </a:r>
                      <a:r>
                        <a:rPr lang="pl-PL" sz="1200" baseline="0" dirty="0" smtClean="0"/>
                        <a:t> </a:t>
                      </a:r>
                      <a:r>
                        <a:rPr lang="pl-PL" sz="1200" baseline="0" dirty="0" err="1" smtClean="0"/>
                        <a:t>bezdekompresyjne</a:t>
                      </a:r>
                      <a:r>
                        <a:rPr lang="pl-PL" sz="1200" baseline="0" dirty="0" smtClean="0"/>
                        <a:t> do 40m. </a:t>
                      </a:r>
                      <a:endParaRPr lang="pl-PL" sz="1200" dirty="0"/>
                    </a:p>
                  </a:txBody>
                  <a:tcPr/>
                </a:tc>
              </a:tr>
              <a:tr h="1350911">
                <a:tc>
                  <a:txBody>
                    <a:bodyPr/>
                    <a:lstStyle/>
                    <a:p>
                      <a:r>
                        <a:rPr lang="pl-PL" sz="1200" dirty="0" smtClean="0"/>
                        <a:t>KDP CMAS P3</a:t>
                      </a:r>
                      <a:endParaRPr lang="pl-PL" sz="1200" dirty="0"/>
                    </a:p>
                  </a:txBody>
                  <a:tcPr/>
                </a:tc>
                <a:tc>
                  <a:txBody>
                    <a:bodyPr/>
                    <a:lstStyle/>
                    <a:p>
                      <a:r>
                        <a:rPr lang="pl-PL" sz="1200" baseline="0" dirty="0" smtClean="0"/>
                        <a:t> 10 </a:t>
                      </a:r>
                      <a:r>
                        <a:rPr lang="pl-PL" sz="1200" baseline="0" dirty="0" err="1" smtClean="0"/>
                        <a:t>nurkowań</a:t>
                      </a:r>
                      <a:r>
                        <a:rPr lang="pl-PL" sz="1200" baseline="0" dirty="0" smtClean="0"/>
                        <a:t> szkoleniowych</a:t>
                      </a:r>
                      <a:endParaRPr lang="pl-PL" sz="1200" dirty="0"/>
                    </a:p>
                  </a:txBody>
                  <a:tcPr/>
                </a:tc>
                <a:tc>
                  <a:txBody>
                    <a:bodyPr/>
                    <a:lstStyle/>
                    <a:p>
                      <a:r>
                        <a:rPr lang="pl-PL" sz="1200" dirty="0" smtClean="0"/>
                        <a:t>Spora</a:t>
                      </a:r>
                      <a:r>
                        <a:rPr lang="pl-PL" sz="1200" baseline="0" dirty="0" smtClean="0"/>
                        <a:t> dawka specjalistycznej wiedzy. Planowanie  </a:t>
                      </a:r>
                      <a:r>
                        <a:rPr lang="pl-PL" sz="1200" baseline="0" dirty="0" err="1" smtClean="0"/>
                        <a:t>nurkowań</a:t>
                      </a:r>
                      <a:r>
                        <a:rPr lang="pl-PL" sz="1200" baseline="0" dirty="0" smtClean="0"/>
                        <a:t> dekompresyjnych. Prowadzenie grup nurkowych i pomoc przy kursach. Sprawdzian pływacki  i realizacja scenariusza ratowniczego</a:t>
                      </a:r>
                      <a:endParaRPr lang="pl-PL" sz="1200" dirty="0"/>
                    </a:p>
                  </a:txBody>
                  <a:tcPr/>
                </a:tc>
                <a:tc>
                  <a:txBody>
                    <a:bodyPr/>
                    <a:lstStyle/>
                    <a:p>
                      <a:r>
                        <a:rPr lang="pl-PL" sz="1200" dirty="0" smtClean="0"/>
                        <a:t>Nurkowanie do 50m, prowadzenie grup nurkowych, niewielka </a:t>
                      </a:r>
                      <a:r>
                        <a:rPr lang="pl-PL" sz="1200" dirty="0" err="1" smtClean="0"/>
                        <a:t>możliwośc</a:t>
                      </a:r>
                      <a:r>
                        <a:rPr lang="pl-PL" sz="1200" dirty="0" smtClean="0"/>
                        <a:t> pomocy przy szkoleniu</a:t>
                      </a:r>
                      <a:endParaRPr lang="pl-PL" sz="1200" dirty="0"/>
                    </a:p>
                  </a:txBody>
                  <a:tcPr/>
                </a:tc>
                <a:tc>
                  <a:txBody>
                    <a:bodyPr/>
                    <a:lstStyle/>
                    <a:p>
                      <a:r>
                        <a:rPr lang="pl-PL" sz="1200" dirty="0" smtClean="0"/>
                        <a:t>Wiek od</a:t>
                      </a:r>
                      <a:r>
                        <a:rPr lang="pl-PL" sz="1200" baseline="0" dirty="0" smtClean="0"/>
                        <a:t> 18 lat. Posiadanie  stopnia P2 + dodatkowe specjalizacje </a:t>
                      </a:r>
                      <a:r>
                        <a:rPr lang="pl-PL" sz="1200" baseline="0" dirty="0" err="1" smtClean="0"/>
                        <a:t>nitox</a:t>
                      </a:r>
                      <a:r>
                        <a:rPr lang="pl-PL" sz="1200" baseline="0" dirty="0" smtClean="0"/>
                        <a:t>, suchy skafander i zestawy butlowe. Kurs patofizjologii i pierwszej pomocy. 40 </a:t>
                      </a:r>
                      <a:r>
                        <a:rPr lang="pl-PL" sz="1200" baseline="0" dirty="0" err="1" smtClean="0"/>
                        <a:t>nurkowań</a:t>
                      </a:r>
                      <a:r>
                        <a:rPr lang="pl-PL" sz="1200" baseline="0" dirty="0" smtClean="0"/>
                        <a:t> po stopniu P2</a:t>
                      </a:r>
                      <a:endParaRPr lang="pl-PL" sz="1200" dirty="0" smtClean="0"/>
                    </a:p>
                  </a:txBody>
                  <a:tcPr/>
                </a:tc>
                <a:tc>
                  <a:txBody>
                    <a:bodyPr/>
                    <a:lstStyle/>
                    <a:p>
                      <a:r>
                        <a:rPr lang="pl-PL" sz="1200" dirty="0" smtClean="0"/>
                        <a:t>Nurkowanie do 50m </a:t>
                      </a:r>
                      <a:r>
                        <a:rPr lang="pl-PL" sz="1200" baseline="0" dirty="0" smtClean="0"/>
                        <a:t> z dekompresją powietrzną</a:t>
                      </a:r>
                      <a:endParaRPr lang="pl-PL" sz="1200" dirty="0"/>
                    </a:p>
                  </a:txBody>
                  <a:tcPr/>
                </a:tc>
              </a:tr>
            </a:tbl>
          </a:graphicData>
        </a:graphic>
      </p:graphicFrame>
    </p:spTree>
    <p:extLst>
      <p:ext uri="{BB962C8B-B14F-4D97-AF65-F5344CB8AC3E}">
        <p14:creationId xmlns:p14="http://schemas.microsoft.com/office/powerpoint/2010/main" val="193825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88640"/>
            <a:ext cx="8229600" cy="648072"/>
          </a:xfrm>
        </p:spPr>
        <p:txBody>
          <a:bodyPr>
            <a:normAutofit/>
          </a:bodyPr>
          <a:lstStyle/>
          <a:p>
            <a:r>
              <a:rPr lang="pl-PL" sz="1800" dirty="0">
                <a:solidFill>
                  <a:srgbClr val="F79646">
                    <a:lumMod val="75000"/>
                  </a:srgbClr>
                </a:solidFill>
              </a:rPr>
              <a:t>Porównanie systemów szkolenia nurków rekreacyjnych w trzech najbardziej znanych w Polsce organizacjach nurkowych- PADI, SSI i CMAS</a:t>
            </a:r>
            <a:endParaRPr lang="pl-PL" dirty="0"/>
          </a:p>
        </p:txBody>
      </p:sp>
      <p:sp>
        <p:nvSpPr>
          <p:cNvPr id="3" name="Symbol zastępczy zawartości 2"/>
          <p:cNvSpPr>
            <a:spLocks noGrp="1"/>
          </p:cNvSpPr>
          <p:nvPr>
            <p:ph idx="1"/>
          </p:nvPr>
        </p:nvSpPr>
        <p:spPr>
          <a:xfrm>
            <a:off x="346272" y="908720"/>
            <a:ext cx="8366187" cy="6647164"/>
          </a:xfrm>
        </p:spPr>
        <p:txBody>
          <a:bodyPr/>
          <a:lstStyle/>
          <a:p>
            <a:r>
              <a:rPr lang="pl-PL" sz="2400" dirty="0" smtClean="0"/>
              <a:t>Ścieżki szkoleń- </a:t>
            </a:r>
            <a:r>
              <a:rPr lang="pl-PL" sz="2000" dirty="0" smtClean="0"/>
              <a:t>kursy i ilości </a:t>
            </a:r>
            <a:r>
              <a:rPr lang="pl-PL" sz="2000" dirty="0" err="1" smtClean="0"/>
              <a:t>nurkowań</a:t>
            </a:r>
            <a:endParaRPr lang="pl-PL" sz="2000" dirty="0" smtClean="0">
              <a:latin typeface="Arial Narrow"/>
            </a:endParaRPr>
          </a:p>
          <a:p>
            <a:pPr marL="0" indent="0">
              <a:buNone/>
            </a:pPr>
            <a:r>
              <a:rPr lang="pl-PL" sz="1600" dirty="0" smtClean="0">
                <a:latin typeface="Arial Narrow"/>
              </a:rPr>
              <a:t>  </a:t>
            </a:r>
            <a:r>
              <a:rPr lang="pl-PL" sz="1200" dirty="0" smtClean="0">
                <a:latin typeface="Arial Narrow"/>
              </a:rPr>
              <a:t>nurkowania w kursie</a:t>
            </a:r>
            <a:r>
              <a:rPr lang="pl-PL" sz="1600" dirty="0" smtClean="0">
                <a:latin typeface="Arial Narrow"/>
              </a:rPr>
              <a:t>   </a:t>
            </a:r>
            <a:r>
              <a:rPr lang="pl-PL" sz="1600" dirty="0" smtClean="0">
                <a:latin typeface="Arial Narrow"/>
              </a:rPr>
              <a:t>7         +            4        +         12          +           10       = 35</a:t>
            </a:r>
            <a:endParaRPr lang="pl-PL" sz="1600" dirty="0">
              <a:latin typeface="Arial Narrow"/>
            </a:endParaRPr>
          </a:p>
          <a:p>
            <a:pPr marL="0" indent="0">
              <a:buNone/>
            </a:pPr>
            <a:r>
              <a:rPr lang="pl-PL" sz="1600" dirty="0" smtClean="0">
                <a:latin typeface="Arial Narrow"/>
              </a:rPr>
              <a:t>KDP CMAS</a:t>
            </a:r>
          </a:p>
          <a:p>
            <a:pPr marL="0" indent="0">
              <a:buNone/>
            </a:pPr>
            <a:r>
              <a:rPr lang="pl-PL" sz="1600" dirty="0" smtClean="0">
                <a:latin typeface="Arial Narrow"/>
              </a:rPr>
              <a:t> </a:t>
            </a:r>
            <a:r>
              <a:rPr lang="pl-PL" sz="1600" dirty="0" smtClean="0">
                <a:latin typeface="Arial Narrow"/>
              </a:rPr>
              <a:t> </a:t>
            </a:r>
            <a:r>
              <a:rPr lang="pl-PL" sz="1200" dirty="0" smtClean="0">
                <a:latin typeface="Arial Narrow"/>
              </a:rPr>
              <a:t>nurkowania międzystopniowe</a:t>
            </a:r>
            <a:r>
              <a:rPr lang="pl-PL" sz="1600" dirty="0" smtClean="0">
                <a:latin typeface="Arial Narrow"/>
              </a:rPr>
              <a:t> 15           </a:t>
            </a:r>
            <a:r>
              <a:rPr lang="pl-PL" sz="1600" dirty="0" smtClean="0">
                <a:latin typeface="Arial Narrow"/>
              </a:rPr>
              <a:t>+         5          +          40                    =</a:t>
            </a:r>
            <a:r>
              <a:rPr lang="pl-PL" sz="1600" dirty="0"/>
              <a:t> </a:t>
            </a:r>
            <a:r>
              <a:rPr lang="pl-PL" sz="1600" dirty="0" smtClean="0"/>
              <a:t>60</a:t>
            </a:r>
          </a:p>
          <a:p>
            <a:pPr marL="0" indent="0">
              <a:buNone/>
            </a:pPr>
            <a:endParaRPr lang="pl-PL" sz="1600" dirty="0">
              <a:latin typeface="Arial Narrow"/>
            </a:endParaRPr>
          </a:p>
          <a:p>
            <a:pPr marL="0" indent="0">
              <a:buNone/>
            </a:pPr>
            <a:endParaRPr lang="pl-PL" sz="1600" dirty="0">
              <a:latin typeface="Arial Narrow"/>
            </a:endParaRPr>
          </a:p>
          <a:p>
            <a:pPr marL="0" indent="0">
              <a:buNone/>
            </a:pPr>
            <a:r>
              <a:rPr lang="pl-PL" sz="1600" dirty="0">
                <a:latin typeface="Arial Narrow"/>
              </a:rPr>
              <a:t>                                                                                                                                                  </a:t>
            </a:r>
            <a:r>
              <a:rPr lang="pl-PL" sz="1600" dirty="0" smtClean="0">
                <a:latin typeface="Arial Narrow"/>
              </a:rPr>
              <a:t>          </a:t>
            </a:r>
            <a:r>
              <a:rPr lang="pl-PL" sz="1600" dirty="0">
                <a:latin typeface="Arial Narrow"/>
              </a:rPr>
              <a:t>≠</a:t>
            </a:r>
          </a:p>
          <a:p>
            <a:pPr marL="0" indent="0">
              <a:buNone/>
            </a:pPr>
            <a:endParaRPr lang="pl-PL" sz="1200" dirty="0" smtClean="0">
              <a:latin typeface="Arial Narrow"/>
            </a:endParaRPr>
          </a:p>
          <a:p>
            <a:pPr marL="0" indent="0">
              <a:buNone/>
            </a:pPr>
            <a:r>
              <a:rPr lang="pl-PL" sz="1600" dirty="0" smtClean="0">
                <a:latin typeface="Arial Narrow"/>
              </a:rPr>
              <a:t> </a:t>
            </a:r>
            <a:r>
              <a:rPr lang="pl-PL" sz="1200" dirty="0" smtClean="0">
                <a:latin typeface="Arial Narrow"/>
              </a:rPr>
              <a:t>nurkowania w kursie</a:t>
            </a:r>
            <a:r>
              <a:rPr lang="pl-PL" sz="1600" dirty="0">
                <a:latin typeface="Arial Narrow"/>
              </a:rPr>
              <a:t> </a:t>
            </a:r>
            <a:r>
              <a:rPr lang="pl-PL" sz="1600" dirty="0" smtClean="0">
                <a:latin typeface="Arial Narrow"/>
              </a:rPr>
              <a:t>  </a:t>
            </a:r>
            <a:r>
              <a:rPr lang="pl-PL" sz="1600" dirty="0" smtClean="0">
                <a:latin typeface="Arial Narrow"/>
              </a:rPr>
              <a:t>4       </a:t>
            </a:r>
            <a:r>
              <a:rPr lang="pl-PL" sz="1600" dirty="0" smtClean="0">
                <a:latin typeface="Arial Narrow"/>
              </a:rPr>
              <a:t>+              5           +           </a:t>
            </a:r>
            <a:r>
              <a:rPr lang="pl-PL" sz="1600" dirty="0">
                <a:latin typeface="Arial Narrow"/>
              </a:rPr>
              <a:t>4</a:t>
            </a:r>
            <a:r>
              <a:rPr lang="pl-PL" sz="1600" dirty="0" smtClean="0">
                <a:latin typeface="Arial Narrow"/>
              </a:rPr>
              <a:t>           +          10          = 23</a:t>
            </a:r>
          </a:p>
          <a:p>
            <a:pPr marL="0" indent="0">
              <a:buNone/>
            </a:pPr>
            <a:r>
              <a:rPr lang="pl-PL" sz="1600" dirty="0" smtClean="0">
                <a:latin typeface="Arial Narrow"/>
              </a:rPr>
              <a:t>PADI</a:t>
            </a:r>
          </a:p>
          <a:p>
            <a:pPr marL="0" indent="0">
              <a:buNone/>
            </a:pPr>
            <a:r>
              <a:rPr lang="pl-PL" sz="1600" dirty="0">
                <a:latin typeface="Arial Narrow"/>
              </a:rPr>
              <a:t> </a:t>
            </a:r>
            <a:r>
              <a:rPr lang="pl-PL" sz="1200" dirty="0" smtClean="0">
                <a:latin typeface="Arial Narrow"/>
              </a:rPr>
              <a:t>nurkowania międzystopniowe</a:t>
            </a:r>
            <a:r>
              <a:rPr lang="pl-PL" sz="1600" dirty="0" smtClean="0">
                <a:latin typeface="Arial Narrow"/>
              </a:rPr>
              <a:t>                            </a:t>
            </a:r>
            <a:r>
              <a:rPr lang="pl-PL" sz="1600" dirty="0" smtClean="0">
                <a:latin typeface="Arial Narrow"/>
              </a:rPr>
              <a:t>11            +        </a:t>
            </a:r>
            <a:r>
              <a:rPr lang="pl-PL" sz="1600" dirty="0" smtClean="0">
                <a:latin typeface="Arial Narrow"/>
              </a:rPr>
              <a:t>  16           </a:t>
            </a:r>
            <a:r>
              <a:rPr lang="pl-PL" sz="1600" dirty="0" smtClean="0">
                <a:latin typeface="Arial Narrow"/>
              </a:rPr>
              <a:t>+    10  = </a:t>
            </a:r>
            <a:r>
              <a:rPr lang="pl-PL" sz="1600" dirty="0" smtClean="0">
                <a:latin typeface="Arial Narrow"/>
              </a:rPr>
              <a:t>37</a:t>
            </a:r>
            <a:endParaRPr lang="pl-PL" sz="1600" dirty="0" smtClean="0">
              <a:latin typeface="Arial Narrow"/>
            </a:endParaRPr>
          </a:p>
          <a:p>
            <a:pPr marL="0" indent="0">
              <a:buNone/>
            </a:pPr>
            <a:endParaRPr lang="pl-PL" sz="1600" dirty="0" smtClean="0">
              <a:latin typeface="Arial Narrow"/>
            </a:endParaRPr>
          </a:p>
          <a:p>
            <a:pPr marL="0" indent="0">
              <a:buNone/>
            </a:pPr>
            <a:r>
              <a:rPr lang="pl-PL" sz="1600" dirty="0" smtClean="0">
                <a:latin typeface="Arial Narrow"/>
              </a:rPr>
              <a:t>                                                                                                                                                            </a:t>
            </a:r>
            <a:r>
              <a:rPr lang="pl-PL" sz="1600" dirty="0">
                <a:latin typeface="Arial Narrow"/>
              </a:rPr>
              <a:t>≠</a:t>
            </a:r>
          </a:p>
          <a:p>
            <a:pPr marL="0" indent="0">
              <a:buNone/>
            </a:pPr>
            <a:r>
              <a:rPr lang="pl-PL" sz="1600" dirty="0" smtClean="0">
                <a:latin typeface="Arial Narrow"/>
              </a:rPr>
              <a:t>             </a:t>
            </a:r>
          </a:p>
          <a:p>
            <a:pPr marL="0" indent="0">
              <a:buNone/>
            </a:pPr>
            <a:r>
              <a:rPr lang="pl-PL" sz="1600" dirty="0" smtClean="0">
                <a:latin typeface="Arial Narrow"/>
              </a:rPr>
              <a:t> </a:t>
            </a:r>
            <a:r>
              <a:rPr lang="pl-PL" sz="1200" dirty="0" smtClean="0">
                <a:latin typeface="Arial Narrow"/>
              </a:rPr>
              <a:t>nurkowania w kursie</a:t>
            </a:r>
            <a:r>
              <a:rPr lang="pl-PL" sz="1600" dirty="0" smtClean="0">
                <a:latin typeface="Arial Narrow"/>
              </a:rPr>
              <a:t>   5          </a:t>
            </a:r>
            <a:r>
              <a:rPr lang="pl-PL" sz="1600" dirty="0" smtClean="0">
                <a:latin typeface="Arial Narrow"/>
              </a:rPr>
              <a:t>+          5            +            3            +          10         = 23</a:t>
            </a:r>
          </a:p>
          <a:p>
            <a:pPr marL="0" indent="0">
              <a:buNone/>
            </a:pPr>
            <a:r>
              <a:rPr lang="pl-PL" sz="1600" dirty="0" smtClean="0">
                <a:latin typeface="Arial Narrow"/>
              </a:rPr>
              <a:t>SSI</a:t>
            </a:r>
            <a:endParaRPr lang="pl-PL" sz="1600" dirty="0" smtClean="0">
              <a:latin typeface="Arial Narrow"/>
            </a:endParaRPr>
          </a:p>
          <a:p>
            <a:pPr marL="0" indent="0">
              <a:buNone/>
            </a:pPr>
            <a:r>
              <a:rPr lang="pl-PL" sz="1600" dirty="0">
                <a:latin typeface="Arial Narrow"/>
              </a:rPr>
              <a:t> </a:t>
            </a:r>
            <a:r>
              <a:rPr lang="pl-PL" sz="1200" dirty="0" smtClean="0">
                <a:latin typeface="Arial Narrow"/>
              </a:rPr>
              <a:t>nurkowania międzystopniowe </a:t>
            </a:r>
            <a:r>
              <a:rPr lang="pl-PL" sz="1600" dirty="0" smtClean="0">
                <a:latin typeface="Arial Narrow"/>
              </a:rPr>
              <a:t>                            </a:t>
            </a:r>
            <a:r>
              <a:rPr lang="pl-PL" sz="1600" dirty="0" smtClean="0">
                <a:latin typeface="Arial Narrow"/>
              </a:rPr>
              <a:t>10           +           </a:t>
            </a:r>
            <a:r>
              <a:rPr lang="pl-PL" sz="1600" dirty="0" smtClean="0">
                <a:latin typeface="Arial Narrow"/>
              </a:rPr>
              <a:t>  </a:t>
            </a:r>
            <a:r>
              <a:rPr lang="pl-PL" sz="1600" dirty="0" smtClean="0">
                <a:latin typeface="Arial Narrow"/>
              </a:rPr>
              <a:t>17</a:t>
            </a:r>
            <a:r>
              <a:rPr lang="pl-PL" sz="1600" dirty="0" smtClean="0">
                <a:latin typeface="Arial Narrow"/>
              </a:rPr>
              <a:t>                     </a:t>
            </a:r>
            <a:r>
              <a:rPr lang="pl-PL" sz="1600" dirty="0" smtClean="0">
                <a:latin typeface="Arial Narrow"/>
              </a:rPr>
              <a:t>= 27                                   </a:t>
            </a:r>
            <a:endParaRPr lang="pl-PL" sz="1600" dirty="0">
              <a:latin typeface="Arial Narrow"/>
            </a:endParaRPr>
          </a:p>
        </p:txBody>
      </p:sp>
      <p:sp>
        <p:nvSpPr>
          <p:cNvPr id="6" name="Prostokąt 5"/>
          <p:cNvSpPr/>
          <p:nvPr/>
        </p:nvSpPr>
        <p:spPr>
          <a:xfrm>
            <a:off x="1530269" y="1613190"/>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P1</a:t>
            </a:r>
            <a:endParaRPr lang="pl-PL" dirty="0"/>
          </a:p>
        </p:txBody>
      </p:sp>
      <p:cxnSp>
        <p:nvCxnSpPr>
          <p:cNvPr id="8" name="Łącznik prosty ze strzałką 7"/>
          <p:cNvCxnSpPr/>
          <p:nvPr/>
        </p:nvCxnSpPr>
        <p:spPr>
          <a:xfrm>
            <a:off x="2123728" y="1746006"/>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Prostokąt 8"/>
          <p:cNvSpPr/>
          <p:nvPr/>
        </p:nvSpPr>
        <p:spPr>
          <a:xfrm>
            <a:off x="2627784" y="1613190"/>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PE</a:t>
            </a:r>
            <a:endParaRPr lang="pl-PL" dirty="0"/>
          </a:p>
        </p:txBody>
      </p:sp>
      <p:cxnSp>
        <p:nvCxnSpPr>
          <p:cNvPr id="11" name="Łącznik prosty ze strzałką 10"/>
          <p:cNvCxnSpPr/>
          <p:nvPr/>
        </p:nvCxnSpPr>
        <p:spPr>
          <a:xfrm>
            <a:off x="3203848" y="1757206"/>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Prostokąt 11"/>
          <p:cNvSpPr/>
          <p:nvPr/>
        </p:nvSpPr>
        <p:spPr>
          <a:xfrm>
            <a:off x="3707904" y="1601990"/>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P2</a:t>
            </a:r>
            <a:endParaRPr lang="pl-PL" dirty="0"/>
          </a:p>
        </p:txBody>
      </p:sp>
      <p:cxnSp>
        <p:nvCxnSpPr>
          <p:cNvPr id="14" name="Łącznik prosty ze strzałką 13"/>
          <p:cNvCxnSpPr/>
          <p:nvPr/>
        </p:nvCxnSpPr>
        <p:spPr>
          <a:xfrm flipV="1">
            <a:off x="4355976" y="1735242"/>
            <a:ext cx="504056" cy="48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Prostokąt 14"/>
          <p:cNvSpPr/>
          <p:nvPr/>
        </p:nvSpPr>
        <p:spPr>
          <a:xfrm>
            <a:off x="5004048" y="1601990"/>
            <a:ext cx="504056" cy="286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P3</a:t>
            </a:r>
            <a:endParaRPr lang="pl-PL" dirty="0"/>
          </a:p>
        </p:txBody>
      </p:sp>
      <p:sp>
        <p:nvSpPr>
          <p:cNvPr id="41" name="Elipsa 40"/>
          <p:cNvSpPr/>
          <p:nvPr/>
        </p:nvSpPr>
        <p:spPr>
          <a:xfrm>
            <a:off x="4220696" y="2234249"/>
            <a:ext cx="864096" cy="7200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l-PL" sz="1000" dirty="0" err="1" smtClean="0"/>
              <a:t>Nitrox</a:t>
            </a:r>
            <a:r>
              <a:rPr lang="pl-PL" sz="1000" dirty="0" smtClean="0"/>
              <a:t> Suchy Zestawy butlowe</a:t>
            </a:r>
            <a:endParaRPr lang="pl-PL" sz="1000" dirty="0"/>
          </a:p>
        </p:txBody>
      </p:sp>
      <p:cxnSp>
        <p:nvCxnSpPr>
          <p:cNvPr id="43" name="Łącznik prosty ze strzałką 42"/>
          <p:cNvCxnSpPr>
            <a:stCxn id="12" idx="2"/>
            <a:endCxn id="41" idx="1"/>
          </p:cNvCxnSpPr>
          <p:nvPr/>
        </p:nvCxnSpPr>
        <p:spPr>
          <a:xfrm>
            <a:off x="3995936" y="1890022"/>
            <a:ext cx="351304" cy="449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Łącznik prosty ze strzałką 44"/>
          <p:cNvCxnSpPr>
            <a:stCxn id="41" idx="7"/>
            <a:endCxn id="15" idx="2"/>
          </p:cNvCxnSpPr>
          <p:nvPr/>
        </p:nvCxnSpPr>
        <p:spPr>
          <a:xfrm flipV="1">
            <a:off x="4958248" y="1888384"/>
            <a:ext cx="297828" cy="451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Elipsa 3"/>
          <p:cNvSpPr/>
          <p:nvPr/>
        </p:nvSpPr>
        <p:spPr>
          <a:xfrm>
            <a:off x="2061665" y="2178062"/>
            <a:ext cx="612068" cy="61462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l-PL" sz="1000" dirty="0" smtClean="0"/>
              <a:t>PNO PNA</a:t>
            </a:r>
            <a:endParaRPr lang="pl-PL" sz="1000" dirty="0"/>
          </a:p>
        </p:txBody>
      </p:sp>
      <p:cxnSp>
        <p:nvCxnSpPr>
          <p:cNvPr id="13" name="Łącznik prosty ze strzałką 12"/>
          <p:cNvCxnSpPr>
            <a:stCxn id="6" idx="2"/>
            <a:endCxn id="4" idx="1"/>
          </p:cNvCxnSpPr>
          <p:nvPr/>
        </p:nvCxnSpPr>
        <p:spPr>
          <a:xfrm>
            <a:off x="1782297" y="1901222"/>
            <a:ext cx="369003" cy="366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p:cNvCxnSpPr>
            <a:stCxn id="4" idx="7"/>
            <a:endCxn id="9" idx="2"/>
          </p:cNvCxnSpPr>
          <p:nvPr/>
        </p:nvCxnSpPr>
        <p:spPr>
          <a:xfrm flipV="1">
            <a:off x="2584098" y="1901222"/>
            <a:ext cx="295714" cy="366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Prostokąt zaokrąglony 37"/>
          <p:cNvSpPr/>
          <p:nvPr/>
        </p:nvSpPr>
        <p:spPr>
          <a:xfrm>
            <a:off x="6804248" y="1473536"/>
            <a:ext cx="2016224" cy="44117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l-PL" sz="1200" dirty="0" smtClean="0"/>
              <a:t>Łącznie 93 </a:t>
            </a:r>
            <a:r>
              <a:rPr lang="pl-PL" sz="1200" dirty="0" err="1" smtClean="0"/>
              <a:t>nurkowań</a:t>
            </a:r>
            <a:r>
              <a:rPr lang="pl-PL" sz="1200" dirty="0" smtClean="0"/>
              <a:t> na wodach otwartych </a:t>
            </a:r>
            <a:endParaRPr lang="pl-PL" sz="1200" dirty="0"/>
          </a:p>
        </p:txBody>
      </p:sp>
      <p:cxnSp>
        <p:nvCxnSpPr>
          <p:cNvPr id="50" name="Łącznik prosty ze strzałką 49"/>
          <p:cNvCxnSpPr/>
          <p:nvPr/>
        </p:nvCxnSpPr>
        <p:spPr>
          <a:xfrm>
            <a:off x="5959177" y="1471844"/>
            <a:ext cx="792088" cy="128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Łącznik prosty ze strzałką 51"/>
          <p:cNvCxnSpPr/>
          <p:nvPr/>
        </p:nvCxnSpPr>
        <p:spPr>
          <a:xfrm flipV="1">
            <a:off x="5963344" y="1854504"/>
            <a:ext cx="792088" cy="195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Prostokąt 52"/>
          <p:cNvSpPr/>
          <p:nvPr/>
        </p:nvSpPr>
        <p:spPr>
          <a:xfrm>
            <a:off x="1529849" y="3612232"/>
            <a:ext cx="539685"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dirty="0" smtClean="0"/>
              <a:t>OWD</a:t>
            </a:r>
            <a:endParaRPr lang="pl-PL" sz="1000" dirty="0"/>
          </a:p>
        </p:txBody>
      </p:sp>
      <p:sp>
        <p:nvSpPr>
          <p:cNvPr id="54" name="Prostokąt 53"/>
          <p:cNvSpPr/>
          <p:nvPr/>
        </p:nvSpPr>
        <p:spPr>
          <a:xfrm>
            <a:off x="2637708" y="3612232"/>
            <a:ext cx="59406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dirty="0" smtClean="0"/>
              <a:t>AOWD</a:t>
            </a:r>
            <a:endParaRPr lang="pl-PL" sz="1000" dirty="0"/>
          </a:p>
        </p:txBody>
      </p:sp>
      <p:sp>
        <p:nvSpPr>
          <p:cNvPr id="55" name="Prostokąt 54"/>
          <p:cNvSpPr/>
          <p:nvPr/>
        </p:nvSpPr>
        <p:spPr>
          <a:xfrm>
            <a:off x="3811548" y="3626600"/>
            <a:ext cx="72008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dirty="0" err="1" smtClean="0"/>
              <a:t>Rescue</a:t>
            </a:r>
            <a:endParaRPr lang="pl-PL" sz="1000" dirty="0"/>
          </a:p>
        </p:txBody>
      </p:sp>
      <p:sp>
        <p:nvSpPr>
          <p:cNvPr id="56" name="Prostokąt 55"/>
          <p:cNvSpPr/>
          <p:nvPr/>
        </p:nvSpPr>
        <p:spPr>
          <a:xfrm>
            <a:off x="5084792" y="3619636"/>
            <a:ext cx="63933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dirty="0" err="1" smtClean="0"/>
              <a:t>Dive</a:t>
            </a:r>
            <a:r>
              <a:rPr lang="pl-PL" sz="1000" dirty="0" smtClean="0"/>
              <a:t> Master</a:t>
            </a:r>
            <a:endParaRPr lang="pl-PL" sz="1000" dirty="0"/>
          </a:p>
        </p:txBody>
      </p:sp>
      <p:cxnSp>
        <p:nvCxnSpPr>
          <p:cNvPr id="58" name="Łącznik prosty ze strzałką 57"/>
          <p:cNvCxnSpPr/>
          <p:nvPr/>
        </p:nvCxnSpPr>
        <p:spPr>
          <a:xfrm>
            <a:off x="2131090" y="3756248"/>
            <a:ext cx="3964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Łącznik prosty ze strzałką 59"/>
          <p:cNvCxnSpPr/>
          <p:nvPr/>
        </p:nvCxnSpPr>
        <p:spPr>
          <a:xfrm>
            <a:off x="3323229" y="3770609"/>
            <a:ext cx="4041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Łącznik prosty ze strzałką 61"/>
          <p:cNvCxnSpPr/>
          <p:nvPr/>
        </p:nvCxnSpPr>
        <p:spPr>
          <a:xfrm>
            <a:off x="4608004" y="3780835"/>
            <a:ext cx="3960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Prostokąt zaokrąglony 62"/>
          <p:cNvSpPr/>
          <p:nvPr/>
        </p:nvSpPr>
        <p:spPr>
          <a:xfrm>
            <a:off x="6840252" y="3514582"/>
            <a:ext cx="1872208" cy="4484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l-PL" sz="1000" dirty="0" smtClean="0"/>
              <a:t>Łącznie 60 </a:t>
            </a:r>
            <a:r>
              <a:rPr lang="pl-PL" sz="1000" dirty="0" err="1" smtClean="0"/>
              <a:t>nurkowań</a:t>
            </a:r>
            <a:r>
              <a:rPr lang="pl-PL" sz="1000" dirty="0" smtClean="0"/>
              <a:t> na wodach otwartych</a:t>
            </a:r>
            <a:endParaRPr lang="pl-PL" sz="1000" dirty="0"/>
          </a:p>
        </p:txBody>
      </p:sp>
      <p:cxnSp>
        <p:nvCxnSpPr>
          <p:cNvPr id="65" name="Łącznik prosty ze strzałką 64"/>
          <p:cNvCxnSpPr/>
          <p:nvPr/>
        </p:nvCxnSpPr>
        <p:spPr>
          <a:xfrm>
            <a:off x="6280019" y="3459410"/>
            <a:ext cx="540060" cy="119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Łącznik prosty ze strzałką 66"/>
          <p:cNvCxnSpPr/>
          <p:nvPr/>
        </p:nvCxnSpPr>
        <p:spPr>
          <a:xfrm flipV="1">
            <a:off x="6300192" y="3924994"/>
            <a:ext cx="540060" cy="802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Prostokąt 67"/>
          <p:cNvSpPr/>
          <p:nvPr/>
        </p:nvSpPr>
        <p:spPr>
          <a:xfrm>
            <a:off x="1485601" y="5410744"/>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smtClean="0"/>
              <a:t>OWD</a:t>
            </a:r>
            <a:endParaRPr lang="pl-PL" sz="1200" dirty="0"/>
          </a:p>
        </p:txBody>
      </p:sp>
      <p:sp>
        <p:nvSpPr>
          <p:cNvPr id="5" name="Prostokąt 4"/>
          <p:cNvSpPr/>
          <p:nvPr/>
        </p:nvSpPr>
        <p:spPr>
          <a:xfrm>
            <a:off x="2612581" y="5410744"/>
            <a:ext cx="66607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800" dirty="0" smtClean="0"/>
              <a:t>Advanced </a:t>
            </a:r>
            <a:r>
              <a:rPr lang="pl-PL" sz="800" dirty="0" err="1" smtClean="0"/>
              <a:t>Adventurer</a:t>
            </a:r>
            <a:endParaRPr lang="pl-PL" sz="800" dirty="0"/>
          </a:p>
        </p:txBody>
      </p:sp>
      <p:sp>
        <p:nvSpPr>
          <p:cNvPr id="7" name="Prostokąt 6"/>
          <p:cNvSpPr/>
          <p:nvPr/>
        </p:nvSpPr>
        <p:spPr>
          <a:xfrm>
            <a:off x="3860656" y="5410744"/>
            <a:ext cx="72008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dirty="0" err="1" smtClean="0"/>
              <a:t>Stess</a:t>
            </a:r>
            <a:r>
              <a:rPr lang="pl-PL" sz="1000" dirty="0" smtClean="0"/>
              <a:t> &amp; </a:t>
            </a:r>
            <a:r>
              <a:rPr lang="pl-PL" sz="1000" dirty="0" err="1" smtClean="0"/>
              <a:t>Rescue</a:t>
            </a:r>
            <a:endParaRPr lang="pl-PL" sz="1000" dirty="0"/>
          </a:p>
        </p:txBody>
      </p:sp>
      <p:sp>
        <p:nvSpPr>
          <p:cNvPr id="10" name="Prostokąt 9"/>
          <p:cNvSpPr/>
          <p:nvPr/>
        </p:nvSpPr>
        <p:spPr>
          <a:xfrm>
            <a:off x="5107162" y="5388915"/>
            <a:ext cx="90499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dirty="0" err="1" smtClean="0"/>
              <a:t>Dive</a:t>
            </a:r>
            <a:r>
              <a:rPr lang="pl-PL" sz="1000" dirty="0" smtClean="0"/>
              <a:t> </a:t>
            </a:r>
            <a:r>
              <a:rPr lang="pl-PL" sz="1000" dirty="0" err="1" smtClean="0"/>
              <a:t>Guid</a:t>
            </a:r>
            <a:r>
              <a:rPr lang="pl-PL" sz="1000" dirty="0" smtClean="0"/>
              <a:t> + </a:t>
            </a:r>
            <a:r>
              <a:rPr lang="pl-PL" sz="1000" dirty="0" err="1" smtClean="0"/>
              <a:t>Dive</a:t>
            </a:r>
            <a:r>
              <a:rPr lang="pl-PL" sz="1000" dirty="0" smtClean="0"/>
              <a:t> Master</a:t>
            </a:r>
            <a:endParaRPr lang="pl-PL" sz="1000" dirty="0"/>
          </a:p>
        </p:txBody>
      </p:sp>
      <p:sp>
        <p:nvSpPr>
          <p:cNvPr id="16" name="Elipsa 15"/>
          <p:cNvSpPr/>
          <p:nvPr/>
        </p:nvSpPr>
        <p:spPr>
          <a:xfrm>
            <a:off x="4445456" y="4169779"/>
            <a:ext cx="648072"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l-PL" sz="1000" dirty="0" err="1" smtClean="0"/>
              <a:t>Deep</a:t>
            </a:r>
            <a:endParaRPr lang="pl-PL" sz="1000" dirty="0"/>
          </a:p>
        </p:txBody>
      </p:sp>
      <p:cxnSp>
        <p:nvCxnSpPr>
          <p:cNvPr id="21" name="Łącznik prosty ze strzałką 20"/>
          <p:cNvCxnSpPr>
            <a:endCxn id="16" idx="1"/>
          </p:cNvCxnSpPr>
          <p:nvPr/>
        </p:nvCxnSpPr>
        <p:spPr>
          <a:xfrm>
            <a:off x="4180324" y="3865351"/>
            <a:ext cx="360040" cy="3887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p:cNvCxnSpPr/>
          <p:nvPr/>
        </p:nvCxnSpPr>
        <p:spPr>
          <a:xfrm flipV="1">
            <a:off x="5004048" y="3914632"/>
            <a:ext cx="360040" cy="3887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Elipsa 23"/>
          <p:cNvSpPr/>
          <p:nvPr/>
        </p:nvSpPr>
        <p:spPr>
          <a:xfrm>
            <a:off x="4450354" y="5928668"/>
            <a:ext cx="913734" cy="9087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l-PL" sz="800" dirty="0" err="1" smtClean="0"/>
              <a:t>Deep</a:t>
            </a:r>
            <a:r>
              <a:rPr lang="pl-PL" sz="800" dirty="0" smtClean="0"/>
              <a:t>, Nocna, Nawigacja, </a:t>
            </a:r>
            <a:r>
              <a:rPr lang="pl-PL" sz="800" dirty="0" err="1" smtClean="0"/>
              <a:t>Search</a:t>
            </a:r>
            <a:r>
              <a:rPr lang="pl-PL" sz="800" dirty="0" smtClean="0"/>
              <a:t> &amp; </a:t>
            </a:r>
            <a:r>
              <a:rPr lang="pl-PL" sz="800" dirty="0" err="1" smtClean="0"/>
              <a:t>Recovery</a:t>
            </a:r>
            <a:endParaRPr lang="pl-PL" sz="800" dirty="0"/>
          </a:p>
        </p:txBody>
      </p:sp>
      <p:sp>
        <p:nvSpPr>
          <p:cNvPr id="33" name="Prostokąt zaokrąglony 32"/>
          <p:cNvSpPr/>
          <p:nvPr/>
        </p:nvSpPr>
        <p:spPr>
          <a:xfrm>
            <a:off x="6804248" y="5301208"/>
            <a:ext cx="2016224" cy="3975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l-PL" sz="1000" dirty="0" smtClean="0"/>
              <a:t>Łącznie 50 </a:t>
            </a:r>
            <a:r>
              <a:rPr lang="pl-PL" sz="1000" dirty="0" err="1" smtClean="0"/>
              <a:t>nurkowań</a:t>
            </a:r>
            <a:r>
              <a:rPr lang="pl-PL" sz="1000" dirty="0" smtClean="0"/>
              <a:t> na wodach otwartych</a:t>
            </a:r>
            <a:endParaRPr lang="pl-PL" sz="1000" dirty="0"/>
          </a:p>
        </p:txBody>
      </p:sp>
      <p:cxnSp>
        <p:nvCxnSpPr>
          <p:cNvPr id="37" name="Łącznik prosty ze strzałką 36"/>
          <p:cNvCxnSpPr/>
          <p:nvPr/>
        </p:nvCxnSpPr>
        <p:spPr>
          <a:xfrm>
            <a:off x="2123728" y="5554760"/>
            <a:ext cx="3964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Łącznik prosty ze strzałką 39"/>
          <p:cNvCxnSpPr/>
          <p:nvPr/>
        </p:nvCxnSpPr>
        <p:spPr>
          <a:xfrm>
            <a:off x="3323229" y="5532931"/>
            <a:ext cx="4883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Łącznik prosty ze strzałką 43"/>
          <p:cNvCxnSpPr/>
          <p:nvPr/>
        </p:nvCxnSpPr>
        <p:spPr>
          <a:xfrm>
            <a:off x="4652744" y="5554760"/>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Łącznik prosty ze strzałką 46"/>
          <p:cNvCxnSpPr/>
          <p:nvPr/>
        </p:nvCxnSpPr>
        <p:spPr>
          <a:xfrm>
            <a:off x="6300192" y="5229200"/>
            <a:ext cx="50405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Łącznik prosty ze strzałką 48"/>
          <p:cNvCxnSpPr/>
          <p:nvPr/>
        </p:nvCxnSpPr>
        <p:spPr>
          <a:xfrm flipV="1">
            <a:off x="6300192" y="5698776"/>
            <a:ext cx="504056" cy="125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Łącznik prosty ze strzałką 56"/>
          <p:cNvCxnSpPr>
            <a:endCxn id="24" idx="1"/>
          </p:cNvCxnSpPr>
          <p:nvPr/>
        </p:nvCxnSpPr>
        <p:spPr>
          <a:xfrm>
            <a:off x="4283968" y="5678164"/>
            <a:ext cx="300199" cy="3835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Łącznik prosty ze strzałką 60"/>
          <p:cNvCxnSpPr>
            <a:stCxn id="24" idx="7"/>
          </p:cNvCxnSpPr>
          <p:nvPr/>
        </p:nvCxnSpPr>
        <p:spPr>
          <a:xfrm flipV="1">
            <a:off x="5230275" y="5678165"/>
            <a:ext cx="277829" cy="3835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p:cNvCxnSpPr/>
          <p:nvPr/>
        </p:nvCxnSpPr>
        <p:spPr>
          <a:xfrm>
            <a:off x="7678588" y="4745843"/>
            <a:ext cx="0" cy="48335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p:cNvCxnSpPr/>
          <p:nvPr/>
        </p:nvCxnSpPr>
        <p:spPr>
          <a:xfrm>
            <a:off x="7678588" y="4059746"/>
            <a:ext cx="0" cy="52138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p:nvPr/>
        </p:nvCxnSpPr>
        <p:spPr>
          <a:xfrm>
            <a:off x="7678588" y="2049892"/>
            <a:ext cx="0" cy="74279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p:cNvCxnSpPr/>
          <p:nvPr/>
        </p:nvCxnSpPr>
        <p:spPr>
          <a:xfrm>
            <a:off x="7678588" y="2996952"/>
            <a:ext cx="0" cy="46245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Łącznik prosty ze strzałką 29"/>
          <p:cNvCxnSpPr/>
          <p:nvPr/>
        </p:nvCxnSpPr>
        <p:spPr>
          <a:xfrm>
            <a:off x="2945618" y="5698776"/>
            <a:ext cx="1586010" cy="4665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Łącznik prosty ze strzałką 31"/>
          <p:cNvCxnSpPr>
            <a:endCxn id="16" idx="2"/>
          </p:cNvCxnSpPr>
          <p:nvPr/>
        </p:nvCxnSpPr>
        <p:spPr>
          <a:xfrm>
            <a:off x="2945618" y="3914632"/>
            <a:ext cx="1499838" cy="5431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697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noAutofit/>
          </a:bodyPr>
          <a:lstStyle/>
          <a:p>
            <a:r>
              <a:rPr lang="pl-PL" sz="2000" dirty="0">
                <a:solidFill>
                  <a:schemeClr val="accent6">
                    <a:lumMod val="75000"/>
                  </a:schemeClr>
                </a:solidFill>
              </a:rPr>
              <a:t>Porównanie systemów szkolenia nurków rekreacyjnych w trzech najbardziej znanych w Polsce organizacjach nurkowych- PADI, SSI i CMAS</a:t>
            </a:r>
          </a:p>
        </p:txBody>
      </p:sp>
      <p:sp>
        <p:nvSpPr>
          <p:cNvPr id="7" name="Symbol zastępczy zawartości 6"/>
          <p:cNvSpPr>
            <a:spLocks noGrp="1"/>
          </p:cNvSpPr>
          <p:nvPr>
            <p:ph idx="1"/>
          </p:nvPr>
        </p:nvSpPr>
        <p:spPr/>
        <p:txBody>
          <a:bodyPr>
            <a:normAutofit fontScale="85000" lnSpcReduction="20000"/>
          </a:bodyPr>
          <a:lstStyle/>
          <a:p>
            <a:r>
              <a:rPr lang="pl-PL" sz="2200" b="1" dirty="0" smtClean="0">
                <a:solidFill>
                  <a:schemeClr val="tx2"/>
                </a:solidFill>
              </a:rPr>
              <a:t>PADI-Professional </a:t>
            </a:r>
            <a:r>
              <a:rPr lang="pl-PL" sz="2200" b="1" dirty="0" err="1" smtClean="0">
                <a:solidFill>
                  <a:schemeClr val="tx2"/>
                </a:solidFill>
              </a:rPr>
              <a:t>Association</a:t>
            </a:r>
            <a:r>
              <a:rPr lang="pl-PL" sz="2200" b="1" dirty="0" smtClean="0">
                <a:solidFill>
                  <a:schemeClr val="tx2"/>
                </a:solidFill>
              </a:rPr>
              <a:t> of Diving </a:t>
            </a:r>
            <a:r>
              <a:rPr lang="pl-PL" sz="2200" b="1" dirty="0" err="1" smtClean="0">
                <a:solidFill>
                  <a:schemeClr val="tx2"/>
                </a:solidFill>
              </a:rPr>
              <a:t>Instructors</a:t>
            </a:r>
            <a:r>
              <a:rPr lang="pl-PL" sz="2200" b="1" dirty="0" smtClean="0">
                <a:solidFill>
                  <a:schemeClr val="tx2"/>
                </a:solidFill>
              </a:rPr>
              <a:t> </a:t>
            </a:r>
            <a:r>
              <a:rPr lang="pl-PL" sz="2200" dirty="0" smtClean="0"/>
              <a:t>to organizacja zrzeszająca </a:t>
            </a:r>
            <a:r>
              <a:rPr lang="pl-PL" sz="2200" dirty="0" err="1" smtClean="0"/>
              <a:t>Divemasterów</a:t>
            </a:r>
            <a:r>
              <a:rPr lang="pl-PL" sz="2200" dirty="0" smtClean="0"/>
              <a:t>, Instruktorów PADI oraz centra nurkowe działające w tym systemie. Powstała w 1967 roku w Stanach Zjednoczonych z inicjatywy Johna Cronina i </a:t>
            </a:r>
            <a:r>
              <a:rPr lang="pl-PL" sz="2200" dirty="0" err="1" smtClean="0"/>
              <a:t>Ralpha</a:t>
            </a:r>
            <a:r>
              <a:rPr lang="pl-PL" sz="2200" dirty="0" smtClean="0"/>
              <a:t> </a:t>
            </a:r>
            <a:r>
              <a:rPr lang="pl-PL" sz="2200" dirty="0" err="1" smtClean="0"/>
              <a:t>Ericksona</a:t>
            </a:r>
            <a:r>
              <a:rPr lang="pl-PL" sz="2200" dirty="0" smtClean="0"/>
              <a:t>. </a:t>
            </a:r>
            <a:r>
              <a:rPr lang="pl-PL" sz="2400" dirty="0"/>
              <a:t>PADI jako pierwsze wprowadziło łatwy, bezpieczny, modułowy system szkolenia oparty na standardach, popularyzując ten sport dla szerokiej rzeszy ludzi. Dzięki naciskowi na bezpieczeństwo, standaryzacji szkolenia oraz reklamowaniu nurkowania jako świetnego sposobu na spędzanie wolnego czasu, PADI jest obecnie największą i najbardziej popularną organizacją. Członkowie PADI wydają około 1.000.000 certyfikatów nurkowych rocznie. PADI zrzesza ponad 130.000 członków, a w jej ramach działa ponad 4.300 </a:t>
            </a:r>
            <a:r>
              <a:rPr lang="pl-PL" sz="2400" dirty="0">
                <a:hlinkClick r:id="rId2" tooltip="Centrum Nurkowe PADI (strona nie istnieje)"/>
              </a:rPr>
              <a:t>centrów nurkowych</a:t>
            </a:r>
            <a:r>
              <a:rPr lang="pl-PL" sz="2400" dirty="0"/>
              <a:t> w ponad 175 krajach i terytoriach. Materiały dydaktyczne PADI są przetłumaczone na ponad 20 języków. Ponad 70% certyfikatów nurkowych nadawanych na świecie to certyfikaty PADI</a:t>
            </a:r>
          </a:p>
          <a:p>
            <a:r>
              <a:rPr lang="pl-PL" sz="2400" dirty="0"/>
              <a:t>Główna siedziba PADI jest w USA w Kalifornii, PADI posiada również oddziały regionalne. Polska, wraz z większością krajów Europy środkowo-wschodniej należy do PADI International, które poza tym obejmuje swoim zasięgiem Wielką Brytanię, Rosję i Afrykę.</a:t>
            </a:r>
          </a:p>
          <a:p>
            <a:pPr marL="514350" indent="-514350">
              <a:buFont typeface="+mj-lt"/>
              <a:buAutoNum type="arabicPeriod"/>
            </a:pPr>
            <a:endParaRPr lang="pl-PL" sz="2200" dirty="0" smtClean="0"/>
          </a:p>
        </p:txBody>
      </p:sp>
    </p:spTree>
    <p:extLst>
      <p:ext uri="{BB962C8B-B14F-4D97-AF65-F5344CB8AC3E}">
        <p14:creationId xmlns:p14="http://schemas.microsoft.com/office/powerpoint/2010/main" val="4072696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lstStyle/>
          <a:p>
            <a:r>
              <a:rPr lang="pl-PL" sz="2000" dirty="0">
                <a:solidFill>
                  <a:srgbClr val="F79646">
                    <a:lumMod val="75000"/>
                  </a:srgbClr>
                </a:solidFill>
              </a:rPr>
              <a:t>Porównanie systemów szkolenia nurków rekreacyjnych w trzech najbardziej znanych w Polsce organizacjach nurkowych- PADI, SSI i CMAS</a:t>
            </a:r>
            <a:endParaRPr lang="pl-PL" dirty="0"/>
          </a:p>
        </p:txBody>
      </p:sp>
      <p:sp>
        <p:nvSpPr>
          <p:cNvPr id="3" name="Symbol zastępczy zawartości 2"/>
          <p:cNvSpPr>
            <a:spLocks noGrp="1"/>
          </p:cNvSpPr>
          <p:nvPr>
            <p:ph idx="1"/>
          </p:nvPr>
        </p:nvSpPr>
        <p:spPr>
          <a:xfrm>
            <a:off x="457200" y="1124744"/>
            <a:ext cx="8229600" cy="5001419"/>
          </a:xfrm>
        </p:spPr>
        <p:txBody>
          <a:bodyPr>
            <a:normAutofit lnSpcReduction="10000"/>
          </a:bodyPr>
          <a:lstStyle/>
          <a:p>
            <a:r>
              <a:rPr lang="pl-PL" dirty="0" smtClean="0"/>
              <a:t>Podsumowanie</a:t>
            </a:r>
          </a:p>
          <a:p>
            <a:pPr>
              <a:buFont typeface="Wingdings" panose="05000000000000000000" pitchFamily="2" charset="2"/>
              <a:buChar char="Ø"/>
            </a:pPr>
            <a:r>
              <a:rPr lang="pl-PL" sz="2600" dirty="0" smtClean="0"/>
              <a:t>DM PADI </a:t>
            </a:r>
            <a:r>
              <a:rPr lang="pl-PL" sz="2600" dirty="0" smtClean="0">
                <a:latin typeface="Arial Narrow"/>
              </a:rPr>
              <a:t>≠ DM SSI ≠ P3</a:t>
            </a:r>
          </a:p>
          <a:p>
            <a:pPr>
              <a:buFont typeface="Wingdings" panose="05000000000000000000" pitchFamily="2" charset="2"/>
              <a:buChar char="Ø"/>
            </a:pPr>
            <a:r>
              <a:rPr lang="pl-PL" sz="2600" dirty="0" smtClean="0">
                <a:latin typeface="Arial Narrow"/>
              </a:rPr>
              <a:t>DM PADI min. 60 </a:t>
            </a:r>
            <a:r>
              <a:rPr lang="pl-PL" sz="2600" dirty="0" err="1" smtClean="0">
                <a:latin typeface="Arial Narrow"/>
              </a:rPr>
              <a:t>nurowań</a:t>
            </a:r>
            <a:r>
              <a:rPr lang="pl-PL" sz="2600" dirty="0" smtClean="0">
                <a:latin typeface="Arial Narrow"/>
              </a:rPr>
              <a:t>, DM SSI min. 50 </a:t>
            </a:r>
            <a:r>
              <a:rPr lang="pl-PL" sz="2600" dirty="0" err="1" smtClean="0">
                <a:latin typeface="Arial Narrow"/>
              </a:rPr>
              <a:t>nurkowań</a:t>
            </a:r>
            <a:r>
              <a:rPr lang="pl-PL" sz="2600" dirty="0" smtClean="0">
                <a:latin typeface="Arial Narrow"/>
              </a:rPr>
              <a:t> i nurek P3 min. 93 nurkowania</a:t>
            </a:r>
          </a:p>
          <a:p>
            <a:pPr>
              <a:buFont typeface="Wingdings" panose="05000000000000000000" pitchFamily="2" charset="2"/>
              <a:buChar char="Ø"/>
            </a:pPr>
            <a:r>
              <a:rPr lang="pl-PL" sz="2600" dirty="0" smtClean="0">
                <a:latin typeface="Arial Narrow"/>
              </a:rPr>
              <a:t>DM PADI może pomagać przy kursach w szerokim zakresie i prowadzić </a:t>
            </a:r>
            <a:r>
              <a:rPr lang="pl-PL" sz="2600" dirty="0" err="1" smtClean="0">
                <a:latin typeface="Arial Narrow"/>
              </a:rPr>
              <a:t>intro</a:t>
            </a:r>
            <a:r>
              <a:rPr lang="pl-PL" sz="2600" dirty="0" smtClean="0">
                <a:latin typeface="Arial Narrow"/>
              </a:rPr>
              <a:t> ( po dodatkowym doszkoleniu), DM SSI i P3 mogą pomagać przy kursach w bardzo ograniczonym zakresie i nie mogą prowadzić </a:t>
            </a:r>
            <a:r>
              <a:rPr lang="pl-PL" sz="2600" dirty="0" err="1" smtClean="0">
                <a:latin typeface="Arial Narrow"/>
              </a:rPr>
              <a:t>intro</a:t>
            </a:r>
            <a:endParaRPr lang="pl-PL" sz="2600" dirty="0" smtClean="0">
              <a:latin typeface="Arial Narrow"/>
            </a:endParaRPr>
          </a:p>
          <a:p>
            <a:pPr>
              <a:buFont typeface="Wingdings" panose="05000000000000000000" pitchFamily="2" charset="2"/>
              <a:buChar char="Ø"/>
            </a:pPr>
            <a:r>
              <a:rPr lang="pl-PL" sz="2600" dirty="0" smtClean="0">
                <a:latin typeface="Arial Narrow"/>
              </a:rPr>
              <a:t>DM PADI łatwo znajdzie pracę w zagranicznych bazach, DM SSI  i P3 tylko jako przewodnik</a:t>
            </a:r>
          </a:p>
          <a:p>
            <a:pPr>
              <a:buFont typeface="Wingdings" panose="05000000000000000000" pitchFamily="2" charset="2"/>
              <a:buChar char="Ø"/>
            </a:pPr>
            <a:r>
              <a:rPr lang="pl-PL" sz="2600" dirty="0" smtClean="0">
                <a:latin typeface="Arial Narrow"/>
              </a:rPr>
              <a:t>DM PADI i DM SSI to stopnie łatwo rozpoznawalne na Świecie, stopień P3 słabo znany</a:t>
            </a:r>
          </a:p>
          <a:p>
            <a:pPr>
              <a:buFont typeface="Wingdings" panose="05000000000000000000" pitchFamily="2" charset="2"/>
              <a:buChar char="Ø"/>
            </a:pPr>
            <a:endParaRPr lang="pl-PL" dirty="0"/>
          </a:p>
        </p:txBody>
      </p:sp>
    </p:spTree>
    <p:extLst>
      <p:ext uri="{BB962C8B-B14F-4D97-AF65-F5344CB8AC3E}">
        <p14:creationId xmlns:p14="http://schemas.microsoft.com/office/powerpoint/2010/main" val="2377854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274639"/>
            <a:ext cx="8229600" cy="1066130"/>
          </a:xfrm>
        </p:spPr>
        <p:txBody>
          <a:bodyPr>
            <a:normAutofit fontScale="90000"/>
          </a:bodyPr>
          <a:lstStyle/>
          <a:p>
            <a:pPr algn="r"/>
            <a:r>
              <a:rPr lang="pl-PL" sz="4800" dirty="0" smtClean="0"/>
              <a:t/>
            </a:r>
            <a:br>
              <a:rPr lang="pl-PL" sz="4800" dirty="0" smtClean="0"/>
            </a:br>
            <a:r>
              <a:rPr lang="pl-PL" sz="4800" dirty="0" smtClean="0"/>
              <a:t/>
            </a:r>
            <a:br>
              <a:rPr lang="pl-PL" sz="4800" dirty="0" smtClean="0"/>
            </a:br>
            <a:r>
              <a:rPr lang="pl-PL" sz="4800" dirty="0"/>
              <a:t/>
            </a:r>
            <a:br>
              <a:rPr lang="pl-PL" sz="4800" dirty="0"/>
            </a:br>
            <a:r>
              <a:rPr lang="pl-PL" sz="4800" dirty="0" smtClean="0"/>
              <a:t/>
            </a:r>
            <a:br>
              <a:rPr lang="pl-PL" sz="4800" dirty="0" smtClean="0"/>
            </a:br>
            <a:r>
              <a:rPr lang="pl-PL" sz="4800" dirty="0"/>
              <a:t/>
            </a:r>
            <a:br>
              <a:rPr lang="pl-PL" sz="4800" dirty="0"/>
            </a:br>
            <a:r>
              <a:rPr lang="pl-PL" sz="4800" dirty="0" smtClean="0"/>
              <a:t/>
            </a:r>
            <a:br>
              <a:rPr lang="pl-PL" sz="4800" dirty="0" smtClean="0"/>
            </a:br>
            <a:endParaRPr lang="pl-PL" sz="4800" dirty="0"/>
          </a:p>
        </p:txBody>
      </p:sp>
      <p:sp>
        <p:nvSpPr>
          <p:cNvPr id="3" name="pole tekstowe 2"/>
          <p:cNvSpPr txBox="1"/>
          <p:nvPr/>
        </p:nvSpPr>
        <p:spPr>
          <a:xfrm>
            <a:off x="899592" y="620688"/>
            <a:ext cx="7200800" cy="1569660"/>
          </a:xfrm>
          <a:prstGeom prst="rect">
            <a:avLst/>
          </a:prstGeom>
          <a:noFill/>
        </p:spPr>
        <p:txBody>
          <a:bodyPr wrap="square" rtlCol="0">
            <a:spAutoFit/>
          </a:bodyPr>
          <a:lstStyle/>
          <a:p>
            <a:pPr algn="ctr"/>
            <a:endParaRPr lang="pl-PL" sz="4800" dirty="0" smtClean="0"/>
          </a:p>
          <a:p>
            <a:pPr algn="ctr"/>
            <a:r>
              <a:rPr lang="pl-PL" sz="4800" dirty="0" smtClean="0"/>
              <a:t>Dziękuję za uwagę</a:t>
            </a:r>
            <a:endParaRPr lang="pl-PL" sz="4800" dirty="0"/>
          </a:p>
        </p:txBody>
      </p:sp>
      <p:sp>
        <p:nvSpPr>
          <p:cNvPr id="4" name="pole tekstowe 3"/>
          <p:cNvSpPr txBox="1"/>
          <p:nvPr/>
        </p:nvSpPr>
        <p:spPr>
          <a:xfrm>
            <a:off x="4499992" y="5517232"/>
            <a:ext cx="4032448" cy="923330"/>
          </a:xfrm>
          <a:prstGeom prst="rect">
            <a:avLst/>
          </a:prstGeom>
          <a:noFill/>
        </p:spPr>
        <p:txBody>
          <a:bodyPr wrap="square" rtlCol="0">
            <a:spAutoFit/>
          </a:bodyPr>
          <a:lstStyle/>
          <a:p>
            <a:pPr algn="r"/>
            <a:r>
              <a:rPr lang="pl-PL" dirty="0" smtClean="0"/>
              <a:t>Jacek Zachara</a:t>
            </a:r>
          </a:p>
          <a:p>
            <a:pPr algn="r"/>
            <a:r>
              <a:rPr lang="pl-PL" dirty="0" smtClean="0">
                <a:hlinkClick r:id="rId2"/>
              </a:rPr>
              <a:t>www.moana-sub.com.pl</a:t>
            </a:r>
            <a:endParaRPr lang="pl-PL" dirty="0" smtClean="0"/>
          </a:p>
          <a:p>
            <a:pPr algn="r"/>
            <a:r>
              <a:rPr lang="pl-PL" dirty="0" smtClean="0"/>
              <a:t>+48 694727188</a:t>
            </a:r>
            <a:endParaRPr lang="pl-PL" dirty="0"/>
          </a:p>
        </p:txBody>
      </p:sp>
    </p:spTree>
    <p:extLst>
      <p:ext uri="{BB962C8B-B14F-4D97-AF65-F5344CB8AC3E}">
        <p14:creationId xmlns:p14="http://schemas.microsoft.com/office/powerpoint/2010/main" val="295502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a:solidFill>
                  <a:srgbClr val="F79646">
                    <a:lumMod val="75000"/>
                  </a:srgbClr>
                </a:solidFill>
              </a:rPr>
              <a:t>Porównanie systemów szkolenia nurków rekreacyjnych w trzech najbardziej znanych w Polsce organizacjach nurkowych- PADI, SSI i CMAS</a:t>
            </a:r>
            <a:endParaRPr lang="pl-PL" sz="2000" dirty="0"/>
          </a:p>
        </p:txBody>
      </p:sp>
      <p:sp>
        <p:nvSpPr>
          <p:cNvPr id="3" name="Symbol zastępczy zawartości 2"/>
          <p:cNvSpPr>
            <a:spLocks noGrp="1"/>
          </p:cNvSpPr>
          <p:nvPr>
            <p:ph idx="1"/>
          </p:nvPr>
        </p:nvSpPr>
        <p:spPr>
          <a:xfrm>
            <a:off x="457200" y="1600200"/>
            <a:ext cx="8229600" cy="4925144"/>
          </a:xfrm>
        </p:spPr>
        <p:txBody>
          <a:bodyPr>
            <a:normAutofit fontScale="62500" lnSpcReduction="20000"/>
          </a:bodyPr>
          <a:lstStyle/>
          <a:p>
            <a:r>
              <a:rPr lang="pl-PL" b="1" dirty="0" smtClean="0">
                <a:solidFill>
                  <a:schemeClr val="tx2"/>
                </a:solidFill>
              </a:rPr>
              <a:t>SSI-Szkoła nurkowania SSI </a:t>
            </a:r>
            <a:r>
              <a:rPr lang="pl-PL" b="1" dirty="0" err="1" smtClean="0">
                <a:solidFill>
                  <a:schemeClr val="tx2"/>
                </a:solidFill>
              </a:rPr>
              <a:t>Scuba</a:t>
            </a:r>
            <a:r>
              <a:rPr lang="pl-PL" b="1" dirty="0" smtClean="0">
                <a:solidFill>
                  <a:schemeClr val="tx2"/>
                </a:solidFill>
              </a:rPr>
              <a:t> Schools International </a:t>
            </a:r>
            <a:r>
              <a:rPr lang="pl-PL" dirty="0" smtClean="0"/>
              <a:t>powstała w </a:t>
            </a:r>
            <a:r>
              <a:rPr lang="pl-PL" dirty="0" err="1" smtClean="0"/>
              <a:t>w</a:t>
            </a:r>
            <a:r>
              <a:rPr lang="pl-PL" dirty="0" smtClean="0"/>
              <a:t> 1970 r to organizacja szkoląca nurków i instruktorów nurkowania na całym świecie. Od 1974 Siedzibą organizacji jest  Fort Collins w Kolorado natomiast prezesem i </a:t>
            </a:r>
            <a:r>
              <a:rPr lang="pl-PL" dirty="0" err="1" smtClean="0"/>
              <a:t>włascicielem</a:t>
            </a:r>
            <a:r>
              <a:rPr lang="pl-PL" dirty="0" smtClean="0"/>
              <a:t> jest Bob Clark, który stworzył i rozwiną filozofie szkoleniową SSI oraz wydał pierwsze podręczniki szkoleniowe. Obecnie SSI zrzesza ponad 2400 centrów nurkowych w ponad 110 krajach, a jej materiały szkoleniowe przetłumaczone są na ponad 25 języków.</a:t>
            </a:r>
          </a:p>
          <a:p>
            <a:r>
              <a:rPr lang="pl-PL" dirty="0"/>
              <a:t>Szkolenia w ramach SSI charakteryzują się bardzo wysoką jakością, dopracowaniem metod, ale też indywidualnym podejściem instruktorów do kursantów polegającym na</a:t>
            </a:r>
            <a:r>
              <a:rPr lang="pl-PL" b="1" dirty="0"/>
              <a:t> </a:t>
            </a:r>
            <a:r>
              <a:rPr lang="pl-PL" dirty="0" err="1"/>
              <a:t>elastycznośći</a:t>
            </a:r>
            <a:r>
              <a:rPr lang="pl-PL" dirty="0"/>
              <a:t> zgodnie z regułą 80/20. Mówi ona że w 80% instruktorzy muszą trzymać się reguł danego programu szkoleniowego, a w 20% dodają treści od siebie wynikające z ich indywidualnych doświadczeń i dostosowują kurs do potrzeb uczniów. SSI wydaje certyfikaty nurkowe honorowane na całym świecie a na początku 2015 roku jako pierwsza organizacja nurkowa na świecie wprowadziła system edukacji nurkowej opierający się w dużej mierze na wersji elektronicznej tzw. </a:t>
            </a:r>
            <a:r>
              <a:rPr lang="pl-PL" dirty="0">
                <a:solidFill>
                  <a:schemeClr val="tx2"/>
                </a:solidFill>
              </a:rPr>
              <a:t>system </a:t>
            </a:r>
            <a:r>
              <a:rPr lang="pl-PL" dirty="0" err="1">
                <a:solidFill>
                  <a:schemeClr val="tx2"/>
                </a:solidFill>
              </a:rPr>
              <a:t>ODiN</a:t>
            </a:r>
            <a:r>
              <a:rPr lang="pl-PL" dirty="0">
                <a:solidFill>
                  <a:schemeClr val="tx2"/>
                </a:solidFill>
              </a:rPr>
              <a:t> (The SSI Online Divers Network).</a:t>
            </a:r>
            <a:endParaRPr lang="pl-PL" dirty="0" smtClean="0">
              <a:solidFill>
                <a:schemeClr val="tx2"/>
              </a:solidFill>
            </a:endParaRPr>
          </a:p>
          <a:p>
            <a:endParaRPr lang="pl-PL" dirty="0"/>
          </a:p>
        </p:txBody>
      </p:sp>
    </p:spTree>
    <p:extLst>
      <p:ext uri="{BB962C8B-B14F-4D97-AF65-F5344CB8AC3E}">
        <p14:creationId xmlns:p14="http://schemas.microsoft.com/office/powerpoint/2010/main" val="3336827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normAutofit fontScale="90000"/>
          </a:bodyPr>
          <a:lstStyle/>
          <a:p>
            <a:r>
              <a:rPr lang="pl-PL" sz="2400" dirty="0">
                <a:solidFill>
                  <a:srgbClr val="F79646">
                    <a:lumMod val="75000"/>
                  </a:srgbClr>
                </a:solidFill>
              </a:rPr>
              <a:t>Porównanie systemów szkolenia nurków rekreacyjnych w trzech najbardziej znanych w Polsce organizacjach nurkowych- PADI, SSI i CMAS</a:t>
            </a:r>
            <a:endParaRPr lang="pl-PL" dirty="0"/>
          </a:p>
        </p:txBody>
      </p:sp>
      <p:sp>
        <p:nvSpPr>
          <p:cNvPr id="3" name="Symbol zastępczy zawartości 2"/>
          <p:cNvSpPr>
            <a:spLocks noGrp="1"/>
          </p:cNvSpPr>
          <p:nvPr>
            <p:ph idx="1"/>
          </p:nvPr>
        </p:nvSpPr>
        <p:spPr>
          <a:xfrm>
            <a:off x="611560" y="836712"/>
            <a:ext cx="8229600" cy="5112568"/>
          </a:xfrm>
        </p:spPr>
        <p:txBody>
          <a:bodyPr>
            <a:normAutofit fontScale="55000" lnSpcReduction="20000"/>
          </a:bodyPr>
          <a:lstStyle/>
          <a:p>
            <a:endParaRPr lang="pl-PL" dirty="0" smtClean="0"/>
          </a:p>
          <a:p>
            <a:endParaRPr lang="pl-PL" dirty="0"/>
          </a:p>
          <a:p>
            <a:r>
              <a:rPr lang="pl-PL" dirty="0" smtClean="0"/>
              <a:t>CMAS </a:t>
            </a:r>
            <a:r>
              <a:rPr lang="pl-PL" dirty="0"/>
              <a:t>– </a:t>
            </a:r>
            <a:r>
              <a:rPr lang="pl-PL" b="1" dirty="0" err="1">
                <a:hlinkClick r:id="rId2"/>
              </a:rPr>
              <a:t>Confédération</a:t>
            </a:r>
            <a:r>
              <a:rPr lang="pl-PL" b="1" dirty="0">
                <a:hlinkClick r:id="rId2"/>
              </a:rPr>
              <a:t> </a:t>
            </a:r>
            <a:r>
              <a:rPr lang="pl-PL" b="1" dirty="0" err="1">
                <a:hlinkClick r:id="rId2"/>
              </a:rPr>
              <a:t>Mondiale</a:t>
            </a:r>
            <a:r>
              <a:rPr lang="pl-PL" b="1" dirty="0">
                <a:hlinkClick r:id="rId2"/>
              </a:rPr>
              <a:t> des </a:t>
            </a:r>
            <a:r>
              <a:rPr lang="pl-PL" b="1" dirty="0" err="1">
                <a:hlinkClick r:id="rId2"/>
              </a:rPr>
              <a:t>Activités</a:t>
            </a:r>
            <a:r>
              <a:rPr lang="pl-PL" b="1" dirty="0">
                <a:hlinkClick r:id="rId2"/>
              </a:rPr>
              <a:t> </a:t>
            </a:r>
            <a:r>
              <a:rPr lang="pl-PL" b="1" dirty="0" err="1">
                <a:hlinkClick r:id="rId2"/>
              </a:rPr>
              <a:t>Subaquatiques</a:t>
            </a:r>
            <a:r>
              <a:rPr lang="pl-PL" dirty="0"/>
              <a:t> – federacja zrzeszająca organizacje nurkowe z całego świata, której celem jest szkolenie oraz promowanie i rozwijanie dyscyplin </a:t>
            </a:r>
            <a:r>
              <a:rPr lang="pl-PL" dirty="0" smtClean="0"/>
              <a:t>podwodnych. Założona </a:t>
            </a:r>
            <a:r>
              <a:rPr lang="pl-PL" dirty="0"/>
              <a:t>przez </a:t>
            </a:r>
            <a:r>
              <a:rPr lang="pl-PL" b="1" dirty="0">
                <a:hlinkClick r:id="rId3" tooltip="Jacques-Yves Cousteau"/>
              </a:rPr>
              <a:t>Jacques-</a:t>
            </a:r>
            <a:r>
              <a:rPr lang="pl-PL" b="1" dirty="0" err="1">
                <a:hlinkClick r:id="rId3" tooltip="Jacques-Yves Cousteau"/>
              </a:rPr>
              <a:t>Yves</a:t>
            </a:r>
            <a:r>
              <a:rPr lang="pl-PL" b="1" dirty="0">
                <a:hlinkClick r:id="rId3" tooltip="Jacques-Yves Cousteau"/>
              </a:rPr>
              <a:t> </a:t>
            </a:r>
            <a:r>
              <a:rPr lang="pl-PL" b="1" dirty="0" err="1">
                <a:hlinkClick r:id="rId3" tooltip="Jacques-Yves Cousteau"/>
              </a:rPr>
              <a:t>Cousteau</a:t>
            </a:r>
            <a:r>
              <a:rPr lang="pl-PL" dirty="0"/>
              <a:t> w 1959 r. Obecnie siedzibą CMAS jest Rzym. W Polsce lokalną organizacją nurkową należącą do CMAS jest </a:t>
            </a:r>
            <a:r>
              <a:rPr lang="pl-PL" dirty="0" smtClean="0"/>
              <a:t>m.in.</a:t>
            </a:r>
            <a:r>
              <a:rPr lang="pl-PL" dirty="0" smtClean="0">
                <a:hlinkClick r:id="rId4"/>
              </a:rPr>
              <a:t> </a:t>
            </a:r>
            <a:r>
              <a:rPr lang="pl-PL" b="1" dirty="0" smtClean="0">
                <a:hlinkClick r:id="rId4"/>
              </a:rPr>
              <a:t>Komisja </a:t>
            </a:r>
            <a:r>
              <a:rPr lang="pl-PL" b="1" dirty="0">
                <a:hlinkClick r:id="rId4"/>
              </a:rPr>
              <a:t>Działalności Podwodnej PTTK</a:t>
            </a:r>
            <a:r>
              <a:rPr lang="pl-PL" dirty="0" smtClean="0"/>
              <a:t>.</a:t>
            </a:r>
          </a:p>
          <a:p>
            <a:r>
              <a:rPr lang="pl-PL" dirty="0" smtClean="0"/>
              <a:t>KDP CMAS jest jedynym w Polsce członkiem Komitetu Technicznego Światowej Konfederacji Działalności Podwodnej -CMAS (od chwili jej powstania w 1959r.) -organizacji „non-profit ", zrzeszającej 104 narodowe federacje oraz liczne stowarzyszenia i organizacje nurkowe z całego Świata.</a:t>
            </a:r>
          </a:p>
          <a:p>
            <a:r>
              <a:rPr lang="pl-PL" dirty="0" smtClean="0"/>
              <a:t>Zrzesza w Polsce i za granicą ponad 230 klubów płetwonurków, centrów nurkowych oraz innych jednostek amatorsko i zawodowo zajmujących się swobodnym nurkowaniem.</a:t>
            </a:r>
          </a:p>
          <a:p>
            <a:r>
              <a:rPr lang="pl-PL" dirty="0" smtClean="0"/>
              <a:t>W klubach płetwonurków i centrach nurkowych pracuje aktualnie ponad 370 zawodowych instruktorów płetwonurkowania KDP/CMAS i ponad 100 certyfikowanych Lekarzy Klubowych KDP specjalizujących się w badaniu płetwonurków.</a:t>
            </a:r>
          </a:p>
          <a:p>
            <a:r>
              <a:rPr lang="pl-PL" dirty="0" smtClean="0"/>
              <a:t>W Polsce i za granicą wyszkoliliśmy dotąd w systemie KDP/CMAS ponad 70 tys. płetwonurków.</a:t>
            </a:r>
            <a:endParaRPr lang="pl-PL" dirty="0"/>
          </a:p>
        </p:txBody>
      </p:sp>
    </p:spTree>
    <p:extLst>
      <p:ext uri="{BB962C8B-B14F-4D97-AF65-F5344CB8AC3E}">
        <p14:creationId xmlns:p14="http://schemas.microsoft.com/office/powerpoint/2010/main" val="3585538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normAutofit fontScale="90000"/>
          </a:bodyPr>
          <a:lstStyle/>
          <a:p>
            <a:r>
              <a:rPr lang="pl-PL" sz="2200" dirty="0">
                <a:solidFill>
                  <a:srgbClr val="F79646">
                    <a:lumMod val="75000"/>
                  </a:srgbClr>
                </a:solidFill>
              </a:rPr>
              <a:t>Porównanie systemów szkolenia nurków rekreacyjnych w trzech najbardziej znanych w Polsce organizacjach nurkowych- PADI, SSI i CMAS</a:t>
            </a:r>
            <a:endParaRPr lang="pl-PL"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204864"/>
            <a:ext cx="728308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Znalezione obrazy dla zapytania system szkoleniowy PA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139" y="620688"/>
            <a:ext cx="189095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665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fontScale="90000"/>
          </a:bodyPr>
          <a:lstStyle/>
          <a:p>
            <a:r>
              <a:rPr lang="pl-PL" sz="2200" dirty="0">
                <a:solidFill>
                  <a:srgbClr val="F79646">
                    <a:lumMod val="75000"/>
                  </a:srgbClr>
                </a:solidFill>
              </a:rPr>
              <a:t>Porównanie systemów szkolenia nurków rekreacyjnych w trzech najbardziej znanych w Polsce organizacjach nurkowych- PADI, SSI i CMAS</a:t>
            </a:r>
            <a:endParaRPr lang="pl-PL" dirty="0"/>
          </a:p>
        </p:txBody>
      </p:sp>
      <p:pic>
        <p:nvPicPr>
          <p:cNvPr id="1028" name="Picture 4" descr="http://moana-sub.com.pl/wp-content/uploads/2016/12/schemat-SS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5715000" cy="511256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92280" y="1124744"/>
            <a:ext cx="1740950" cy="185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368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Autofit/>
          </a:bodyPr>
          <a:lstStyle/>
          <a:p>
            <a:r>
              <a:rPr lang="pl-PL" sz="2000" dirty="0">
                <a:solidFill>
                  <a:srgbClr val="F79646">
                    <a:lumMod val="75000"/>
                  </a:srgbClr>
                </a:solidFill>
              </a:rPr>
              <a:t>Porównanie systemów szkolenia nurków rekreacyjnych w trzech najbardziej znanych w Polsce organizacjach nurkowych- PADI, SSI i CMAS</a:t>
            </a:r>
            <a:endParaRPr lang="pl-PL" sz="2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20272" y="1484784"/>
            <a:ext cx="1989212" cy="204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C:\Users\Jacek\Pictures\schemat_szkolenia_KDP_CMAS_2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6193532" cy="541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68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000" dirty="0">
                <a:solidFill>
                  <a:srgbClr val="F79646">
                    <a:lumMod val="75000"/>
                  </a:srgbClr>
                </a:solidFill>
              </a:rPr>
              <a:t>Porównanie systemów szkolenia nurków rekreacyjnych w trzech najbardziej znanych w Polsce organizacjach nurkowych- PADI, SSI i CMAS</a:t>
            </a:r>
            <a:endParaRPr lang="pl-PL" sz="2000" dirty="0"/>
          </a:p>
        </p:txBody>
      </p:sp>
      <p:sp>
        <p:nvSpPr>
          <p:cNvPr id="3" name="Symbol zastępczy zawartości 2"/>
          <p:cNvSpPr>
            <a:spLocks noGrp="1"/>
          </p:cNvSpPr>
          <p:nvPr>
            <p:ph idx="1"/>
          </p:nvPr>
        </p:nvSpPr>
        <p:spPr/>
        <p:txBody>
          <a:bodyPr>
            <a:normAutofit fontScale="85000" lnSpcReduction="10000"/>
          </a:bodyPr>
          <a:lstStyle/>
          <a:p>
            <a:r>
              <a:rPr lang="pl-PL" dirty="0" smtClean="0"/>
              <a:t>Porównanie będzie dotyczyć tylko stopni głównych z pionu rekreacyjnego</a:t>
            </a:r>
          </a:p>
          <a:p>
            <a:r>
              <a:rPr lang="pl-PL" dirty="0" smtClean="0"/>
              <a:t>Są to:</a:t>
            </a:r>
          </a:p>
          <a:p>
            <a:pPr>
              <a:buFont typeface="Wingdings" panose="05000000000000000000" pitchFamily="2" charset="2"/>
              <a:buChar char="Ø"/>
            </a:pPr>
            <a:r>
              <a:rPr lang="pl-PL" dirty="0" smtClean="0"/>
              <a:t> Stopień płetwonurka młodzieżowego inaczej Junior Open </a:t>
            </a:r>
            <a:r>
              <a:rPr lang="pl-PL" dirty="0" err="1" smtClean="0"/>
              <a:t>Diver</a:t>
            </a:r>
            <a:endParaRPr lang="pl-PL" dirty="0" smtClean="0"/>
          </a:p>
          <a:p>
            <a:pPr>
              <a:buFont typeface="Wingdings" panose="05000000000000000000" pitchFamily="2" charset="2"/>
              <a:buChar char="Ø"/>
            </a:pPr>
            <a:r>
              <a:rPr lang="pl-PL" dirty="0" smtClean="0"/>
              <a:t>Stopień P1 inaczej Open </a:t>
            </a:r>
            <a:r>
              <a:rPr lang="pl-PL" dirty="0" err="1" smtClean="0"/>
              <a:t>Water</a:t>
            </a:r>
            <a:r>
              <a:rPr lang="pl-PL" dirty="0" smtClean="0"/>
              <a:t> </a:t>
            </a:r>
            <a:r>
              <a:rPr lang="pl-PL" dirty="0" err="1" smtClean="0"/>
              <a:t>Diver</a:t>
            </a:r>
            <a:endParaRPr lang="pl-PL" dirty="0" smtClean="0"/>
          </a:p>
          <a:p>
            <a:pPr>
              <a:buFont typeface="Wingdings" panose="05000000000000000000" pitchFamily="2" charset="2"/>
              <a:buChar char="Ø"/>
            </a:pPr>
            <a:r>
              <a:rPr lang="pl-PL" dirty="0" smtClean="0"/>
              <a:t>Stopień nurka Eksploratora inaczej Advanced Open </a:t>
            </a:r>
            <a:r>
              <a:rPr lang="pl-PL" dirty="0" err="1" smtClean="0"/>
              <a:t>Diver</a:t>
            </a:r>
            <a:r>
              <a:rPr lang="pl-PL" dirty="0" smtClean="0"/>
              <a:t> </a:t>
            </a:r>
            <a:endParaRPr lang="pl-PL" dirty="0" smtClean="0"/>
          </a:p>
          <a:p>
            <a:pPr>
              <a:buFont typeface="Wingdings" panose="05000000000000000000" pitchFamily="2" charset="2"/>
              <a:buChar char="Ø"/>
            </a:pPr>
            <a:r>
              <a:rPr lang="pl-PL" dirty="0" smtClean="0"/>
              <a:t>Stopień nurka P2 inaczej </a:t>
            </a:r>
            <a:r>
              <a:rPr lang="pl-PL" dirty="0" err="1" smtClean="0"/>
              <a:t>Rescue</a:t>
            </a:r>
            <a:r>
              <a:rPr lang="pl-PL" dirty="0" smtClean="0"/>
              <a:t> </a:t>
            </a:r>
            <a:r>
              <a:rPr lang="pl-PL" dirty="0" err="1" smtClean="0"/>
              <a:t>Diver</a:t>
            </a:r>
            <a:r>
              <a:rPr lang="pl-PL" dirty="0" smtClean="0"/>
              <a:t> + </a:t>
            </a:r>
            <a:r>
              <a:rPr lang="pl-PL" dirty="0" err="1" smtClean="0"/>
              <a:t>Deep</a:t>
            </a:r>
            <a:r>
              <a:rPr lang="pl-PL" dirty="0" smtClean="0"/>
              <a:t> </a:t>
            </a:r>
            <a:r>
              <a:rPr lang="pl-PL" dirty="0" err="1" smtClean="0"/>
              <a:t>Diver</a:t>
            </a:r>
            <a:endParaRPr lang="pl-PL" dirty="0" smtClean="0"/>
          </a:p>
          <a:p>
            <a:pPr>
              <a:buFont typeface="Wingdings" panose="05000000000000000000" pitchFamily="2" charset="2"/>
              <a:buChar char="Ø"/>
            </a:pPr>
            <a:r>
              <a:rPr lang="pl-PL" dirty="0" smtClean="0"/>
              <a:t>Stopień nurka P3 inaczej </a:t>
            </a:r>
            <a:r>
              <a:rPr lang="pl-PL" dirty="0" err="1" smtClean="0"/>
              <a:t>Dive</a:t>
            </a:r>
            <a:r>
              <a:rPr lang="pl-PL" dirty="0" smtClean="0"/>
              <a:t> Master</a:t>
            </a:r>
          </a:p>
          <a:p>
            <a:pPr>
              <a:buFont typeface="Wingdings" panose="05000000000000000000" pitchFamily="2" charset="2"/>
              <a:buChar char="Ø"/>
            </a:pPr>
            <a:endParaRPr lang="pl-PL" dirty="0" smtClean="0"/>
          </a:p>
          <a:p>
            <a:endParaRPr lang="pl-PL" dirty="0"/>
          </a:p>
        </p:txBody>
      </p:sp>
    </p:spTree>
    <p:extLst>
      <p:ext uri="{BB962C8B-B14F-4D97-AF65-F5344CB8AC3E}">
        <p14:creationId xmlns:p14="http://schemas.microsoft.com/office/powerpoint/2010/main" val="3249509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dirty="0">
                <a:solidFill>
                  <a:srgbClr val="F79646">
                    <a:lumMod val="75000"/>
                  </a:srgbClr>
                </a:solidFill>
              </a:rPr>
              <a:t>Porównanie systemów szkolenia nurków rekreacyjnych w trzech najbardziej znanych w Polsce organizacjach nurkowych- PADI, SSI i CMAS</a:t>
            </a:r>
            <a:endParaRPr lang="pl-PL" dirty="0"/>
          </a:p>
        </p:txBody>
      </p:sp>
      <p:sp>
        <p:nvSpPr>
          <p:cNvPr id="3" name="Symbol zastępczy zawartości 2"/>
          <p:cNvSpPr>
            <a:spLocks noGrp="1"/>
          </p:cNvSpPr>
          <p:nvPr>
            <p:ph idx="1"/>
          </p:nvPr>
        </p:nvSpPr>
        <p:spPr/>
        <p:txBody>
          <a:bodyPr/>
          <a:lstStyle/>
          <a:p>
            <a:r>
              <a:rPr lang="pl-PL" sz="2400" dirty="0" smtClean="0"/>
              <a:t>Płetwonurek młodzieżowy, Junior OWD PADI, Junior OWD SSI</a:t>
            </a:r>
          </a:p>
          <a:p>
            <a:pPr marL="0" indent="0">
              <a:buNone/>
            </a:pPr>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984" y="4654163"/>
            <a:ext cx="2592288" cy="1682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Znalezione obrazy dla zapytania junior  OWD S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725144"/>
            <a:ext cx="2731632" cy="16116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nalezione obrazy dla zapytania junior owd pa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4508" y="2708920"/>
            <a:ext cx="2637372" cy="168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132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4044</TotalTime>
  <Words>1986</Words>
  <Application>Microsoft Office PowerPoint</Application>
  <PresentationFormat>Pokaz na ekranie (4:3)</PresentationFormat>
  <Paragraphs>236</Paragraphs>
  <Slides>21</Slides>
  <Notes>0</Notes>
  <HiddenSlides>0</HiddenSlides>
  <MMClips>0</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Motyw pakietu Office</vt:lpstr>
      <vt:lpstr>Porównanie systemów szkolenia nurków rekreacyjnych w trzech najbardziej znanych w Polsce organizacjach nurkowych- PADI, SSI i CMAS</vt:lpstr>
      <vt:lpstr>Porównanie systemów szkolenia nurków rekreacyjnych w trzech najbardziej znanych w Polsce organizacjach nurkowych- PADI, SSI i CMAS</vt:lpstr>
      <vt:lpstr>Porównanie systemów szkolenia nurków rekreacyjnych w trzech najbardziej znanych w Polsce organizacjach nurkowych- PADI, SSI i CMAS</vt:lpstr>
      <vt:lpstr>Porównanie systemów szkolenia nurków rekreacyjnych w trzech najbardziej znanych w Polsce organizacjach nurkowych- PADI, SSI i CMAS</vt:lpstr>
      <vt:lpstr>Porównanie systemów szkolenia nurków rekreacyjnych w trzech najbardziej znanych w Polsce organizacjach nurkowych- PADI, SSI i CMAS</vt:lpstr>
      <vt:lpstr>Porównanie systemów szkolenia nurków rekreacyjnych w trzech najbardziej znanych w Polsce organizacjach nurkowych- PADI, SSI i CMAS</vt:lpstr>
      <vt:lpstr>Porównanie systemów szkolenia nurków rekreacyjnych w trzech najbardziej znanych w Polsce organizacjach nurkowych- PADI, SSI i CMAS</vt:lpstr>
      <vt:lpstr>Porównanie systemów szkolenia nurków rekreacyjnych w trzech najbardziej znanych w Polsce organizacjach nurkowych- PADI, SSI i CMAS</vt:lpstr>
      <vt:lpstr>Porównanie systemów szkolenia nurków rekreacyjnych w trzech najbardziej znanych w Polsce organizacjach nurkowych- PADI, SSI i CMAS</vt:lpstr>
      <vt:lpstr>Porównanie systemów szkolenia nurków rekreacyjnych w trzech najbardziej znanych w Polsce organizacjach nurkowych- PADI, SSI i CMAS</vt:lpstr>
      <vt:lpstr>Porównanie systemów szkolenia nurków rekreacyjnych w trzech najbardziej znanych w Polsce organizacjach nurkowych- PADI, SSI i CMAS</vt:lpstr>
      <vt:lpstr>Porównanie systemów szkolenia nurków rekreacyjnych w trzech najbardziej znanych w Polsce organizacjach nurkowych- PADI, SSI i CMAS</vt:lpstr>
      <vt:lpstr>Porównanie systemów szkolenia nurków rekreacyjnych w trzech najbardziej znanych w Polsce organizacjach nurkowych- PADI, SSI i CMAS</vt:lpstr>
      <vt:lpstr>Porównanie systemów szkolenia nurków rekreacyjnych w trzech najbardziej znanych w Polsce organizacjach nurkowych- PADI, SSI i CMAS</vt:lpstr>
      <vt:lpstr>Porównanie systemów szkolenia nurków rekreacyjnych w trzech najbardziej znanych w Polsce organizacjach nurkowych- PADI, SSI i CMAS</vt:lpstr>
      <vt:lpstr>Porównanie systemów szkolenia nurków rekreacyjnych w trzech najbardziej znanych w Polsce organizacjach nurkowych- PADI, SSI i CMAS</vt:lpstr>
      <vt:lpstr>Porównanie systemów szkolenia nurków rekreacyjnych w trzech najbardziej znanych w Polsce organizacjach nurkowych- PADI, SSI i CMAS</vt:lpstr>
      <vt:lpstr>Porównanie systemów szkolenia nurków rekreacyjnych w trzech najbardziej znanych w Polsce organizacjach nurkowych- PADI, SSI i CMAS</vt:lpstr>
      <vt:lpstr>Porównanie systemów szkolenia nurków rekreacyjnych w trzech najbardziej znanych w Polsce organizacjach nurkowych- PADI, SSI i CMAS</vt:lpstr>
      <vt:lpstr>Porównanie systemów szkolenia nurków rekreacyjnych w trzech najbardziej znanych w Polsce organizacjach nurkowych- PADI, SSI i CMAS</vt:lpstr>
      <vt:lpstr>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Jacek</dc:creator>
  <cp:lastModifiedBy>Jacek</cp:lastModifiedBy>
  <cp:revision>93</cp:revision>
  <dcterms:created xsi:type="dcterms:W3CDTF">2018-02-03T15:38:31Z</dcterms:created>
  <dcterms:modified xsi:type="dcterms:W3CDTF">2018-02-23T17:48:08Z</dcterms:modified>
</cp:coreProperties>
</file>